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52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52.xml" ContentType="application/vnd.openxmlformats-officedocument.presentationml.slide+xml"/>
  <Override PartName="/ppt/slides/slide50.xml" ContentType="application/vnd.openxmlformats-officedocument.presentationml.slide+xml"/>
  <Override PartName="/ppt/slides/slide45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43.xml" ContentType="application/vnd.openxmlformats-officedocument.presentationml.slide+xml"/>
  <Override PartName="/ppt/slides/slide46.xml" ContentType="application/vnd.openxmlformats-officedocument.presentationml.slide+xml"/>
  <Override PartName="/ppt/slides/slide37.xml" ContentType="application/vnd.openxmlformats-officedocument.presentationml.slide+xml"/>
  <Override PartName="/ppt/notesSlides/notesSlide46.xml" ContentType="application/vnd.openxmlformats-officedocument.presentationml.notesSlide+xml"/>
  <Override PartName="/ppt/notesSlides/notesSlide28.xml" ContentType="application/vnd.openxmlformats-officedocument.presentationml.notesSlide+xml"/>
  <Override PartName="/ppt/slides/slide51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notesSlides/notesSlide42.xml" ContentType="application/vnd.openxmlformats-officedocument.presentationml.notesSlide+xml"/>
  <Override PartName="/ppt/notesSlides/notesSlide12.xml" ContentType="application/vnd.openxmlformats-officedocument.presentationml.notesSlide+xml"/>
  <Override PartName="/ppt/slides/slide34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notesSlides/notesSlide16.xml" ContentType="application/vnd.openxmlformats-officedocument.presentationml.notesSlide+xml"/>
  <Override PartName="/ppt/slides/slide29.xml" ContentType="application/vnd.openxmlformats-officedocument.presentationml.slide+xml"/>
  <Override PartName="/ppt/notesSlides/notesSlide48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14.xml" ContentType="application/vnd.openxmlformats-officedocument.presentationml.notes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19.xml" ContentType="application/vnd.openxmlformats-officedocument.presentationml.slide+xml"/>
  <Override PartName="/ppt/notesSlides/notesSlide19.xml" ContentType="application/vnd.openxmlformats-officedocument.presentationml.notesSlide+xml"/>
  <Override PartName="/ppt/slides/slide17.xml" ContentType="application/vnd.openxmlformats-officedocument.presentationml.slide+xml"/>
  <Override PartName="/ppt/slides/slide42.xml" ContentType="application/vnd.openxmlformats-officedocument.presentationml.slide+xml"/>
  <Override PartName="/ppt/slides/slide13.xml" ContentType="application/vnd.openxmlformats-officedocument.presentationml.slide+xml"/>
  <Override PartName="/ppt/notesSlides/notesSlide26.xml" ContentType="application/vnd.openxmlformats-officedocument.presentationml.notesSlide+xml"/>
  <Override PartName="/ppt/slides/slide20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33.xml" ContentType="application/vnd.openxmlformats-officedocument.presentationml.slide+xml"/>
  <Override PartName="/ppt/slides/slide8.xml" ContentType="application/vnd.openxmlformats-officedocument.presentationml.slide+xml"/>
  <Override PartName="/ppt/notesSlides/notesSlide35.xml" ContentType="application/vnd.openxmlformats-officedocument.presentationml.notes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notesSlides/notesSlide47.xml" ContentType="application/vnd.openxmlformats-officedocument.presentationml.notesSlide+xml"/>
  <Override PartName="/ppt/slideLayouts/slideLayout2.xml" ContentType="application/vnd.openxmlformats-officedocument.presentationml.slideLayout+xml"/>
  <Override PartName="/ppt/notesSlides/notesSlide38.xml" ContentType="application/vnd.openxmlformats-officedocument.presentationml.notesSlide+xml"/>
  <Override PartName="/ppt/slides/slide5.xml" ContentType="application/vnd.openxmlformats-officedocument.presentationml.slide+xml"/>
  <Override PartName="/ppt/slides/slide48.xml" ContentType="application/vnd.openxmlformats-officedocument.presentationml.slide+xml"/>
  <Override PartName="/ppt/slides/slide4.xml" ContentType="application/vnd.openxmlformats-officedocument.presentationml.slide+xml"/>
  <Override PartName="/ppt/slides/slide27.xml" ContentType="application/vnd.openxmlformats-officedocument.presentationml.slide+xml"/>
  <Override PartName="/ppt/slideMasters/slideMaster2.xml" ContentType="application/vnd.openxmlformats-officedocument.presentationml.slideMaster+xml"/>
  <Override PartName="/ppt/slideLayouts/slideLayout3.xml" ContentType="application/vnd.openxmlformats-officedocument.presentationml.slideLayout+xml"/>
  <Override PartName="/ppt/theme/theme4.xml" ContentType="application/vnd.openxmlformats-officedocument.theme+xml"/>
  <Override PartName="/ppt/slides/slide22.xml" ContentType="application/vnd.openxmlformats-officedocument.presentationml.slide+xml"/>
  <Override PartName="/ppt/slides/slide47.xml" ContentType="application/vnd.openxmlformats-officedocument.presentationml.slide+xml"/>
  <Override PartName="/ppt/theme/theme3.xml" ContentType="application/vnd.openxmlformats-officedocument.theme+xml"/>
  <Override PartName="/ppt/slides/slide14.xml" ContentType="application/vnd.openxmlformats-officedocument.presentationml.slide+xml"/>
  <Override PartName="/ppt/slides/slide40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23.xml" ContentType="application/vnd.openxmlformats-officedocument.presentationml.notesSlide+xml"/>
  <Override PartName="/ppt/theme/theme2.xml" ContentType="application/vnd.openxmlformats-officedocument.theme+xml"/>
  <Override PartName="/ppt/slides/slide12.xml" ContentType="application/vnd.openxmlformats-officedocument.presentationml.slide+xml"/>
  <Override PartName="/ppt/slides/slide3.xml" ContentType="application/vnd.openxmlformats-officedocument.presentationml.slide+xml"/>
  <Override PartName="/ppt/slides/slide15.xml" ContentType="application/vnd.openxmlformats-officedocument.presentationml.slide+xml"/>
  <Override PartName="/ppt/notesSlides/notesSlide43.xml" ContentType="application/vnd.openxmlformats-officedocument.presentationml.notesSlide+xml"/>
  <Override PartName="/ppt/notesMasters/notesMaster1.xml" ContentType="application/vnd.openxmlformats-officedocument.presentationml.notesMaster+xml"/>
  <Override PartName="/ppt/slides/slide6.xml" ContentType="application/vnd.openxmlformats-officedocument.presentationml.slide+xml"/>
  <Override PartName="/docProps/custom.xml" ContentType="application/vnd.openxmlformats-officedocument.custom-properties+xml"/>
  <Override PartName="/ppt/slides/slide4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s/slide28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4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viewProps.xml" ContentType="application/vnd.openxmlformats-officedocument.presentationml.viewProps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slides/slide38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18.xml" ContentType="application/vnd.openxmlformats-officedocument.presentationml.slide+xml"/>
  <Override PartName="/ppt/notesSlides/notesSlide24.xml" ContentType="application/vnd.openxmlformats-officedocument.presentationml.notesSlide+xml"/>
  <Override PartName="/ppt/slideMasters/slideMaster3.xml" ContentType="application/vnd.openxmlformats-officedocument.presentationml.slideMaster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sldMasterIdLst>
    <p:sldMasterId id="2147483648" r:id="rId1"/>
    <p:sldMasterId id="2147483650" r:id="rId2"/>
    <p:sldMasterId id="2147483652" r:id="rId3"/>
  </p:sldMasterIdLst>
  <p:notesMasterIdLst>
    <p:notesMasterId r:id="rId60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>
              <a:solidFill>
                <a:schemeClr val="lt1"/>
              </a:solidFill>
            </a:ln>
          </a:left>
          <a:right>
            <a:ln w="12700">
              <a:solidFill>
                <a:schemeClr val="lt1"/>
              </a:solidFill>
            </a:ln>
          </a:right>
          <a:top>
            <a:ln w="12700">
              <a:solidFill>
                <a:schemeClr val="lt1"/>
              </a:solidFill>
            </a:ln>
          </a:top>
          <a:bottom>
            <a:ln w="12700">
              <a:solidFill>
                <a:schemeClr val="lt1"/>
              </a:solidFill>
            </a:ln>
          </a:bottom>
          <a:insideH>
            <a:ln w="12700">
              <a:solidFill>
                <a:schemeClr val="lt1"/>
              </a:solidFill>
            </a:ln>
          </a:insideH>
          <a:insideV>
            <a:ln w="12700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  <a:fill>
          <a:solidFill>
            <a:schemeClr val="accent1">
              <a:tint val="40000"/>
            </a:schemeClr>
          </a:solidFill>
        </a:fill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prstClr val="black"/>
        </a:fontRef>
        <a:schemeClr val="lt1"/>
      </a:tcTxStyle>
      <a:tcStyle>
        <a:tcBdr>
          <a:bottom>
            <a:ln w="38100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>
      <p:cViewPr varScale="1">
        <p:scale>
          <a:sx n="0" d="6"/>
          <a:sy n="0" d="2"/>
        </p:scale>
        <p:origin x="122785248" y="0"/>
      </p:cViewPr>
      <p:guideLst>
        <p:guide pos="3840"/>
        <p:guide pos="2160" orient="horz"/>
      </p:guideLst>
    </p:cSldViewPr>
  </p:slideViewPr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theme" Target="theme/theme1.xml"/><Relationship Id="rId5" Type="http://schemas.openxmlformats.org/officeDocument/2006/relationships/theme" Target="theme/theme2.xml"/><Relationship Id="rId6" Type="http://schemas.openxmlformats.org/officeDocument/2006/relationships/theme" Target="theme/theme3.xml"/><Relationship Id="rId7" Type="http://schemas.openxmlformats.org/officeDocument/2006/relationships/theme" Target="theme/theme4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notesMaster" Target="notesMasters/notesMaster1.xml"/><Relationship Id="rId61" Type="http://schemas.openxmlformats.org/officeDocument/2006/relationships/presProps" Target="presProps.xml" /><Relationship Id="rId62" Type="http://schemas.openxmlformats.org/officeDocument/2006/relationships/tableStyles" Target="tableStyles.xml" /><Relationship Id="rId63" Type="http://schemas.openxmlformats.org/officeDocument/2006/relationships/viewProps" Target="viewProps.xml" 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2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3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 ?>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 ?>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 ?>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 ?>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 ?>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 ?>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 ?>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 ?>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 ?>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 ?>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 ?>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 ?>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 ?>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 ?>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 ?>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 ?>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 ?>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 ?>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 ?>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 ?>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 ?>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 ?>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 ?>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 ?>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 ?>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 ?>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 ?>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 ?>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 ?>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 ?>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 ?>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 ?>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EF71E14-82AA-BCA6-108D-56F5A71EAA8C}" type="slidenum">
              <a:rPr/>
              <a:t/>
            </a:fld>
            <a:endParaRPr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5544069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3532486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Motivation: </a:t>
            </a:r>
            <a:endParaRPr/>
          </a:p>
          <a:p>
            <a:pPr marL="217792" indent="-217792">
              <a:buFont typeface="Arial"/>
              <a:buChar char="•"/>
              <a:defRPr/>
            </a:pPr>
            <a:r>
              <a:rPr/>
              <a:t>buffers worked on by multiple threads (pthreads, GPU-threads)</a:t>
            </a:r>
            <a:endParaRPr/>
          </a:p>
          <a:p>
            <a:pPr marL="217792" indent="-217792">
              <a:buFont typeface="Arial"/>
              <a:buChar char="•"/>
              <a:defRPr/>
            </a:pPr>
            <a:r>
              <a:rPr/>
              <a:t>Options for transfer: </a:t>
            </a:r>
            <a:endParaRPr/>
          </a:p>
          <a:p>
            <a:pPr marL="617842" lvl="1" indent="-217792">
              <a:buFont typeface="Arial"/>
              <a:buChar char="•"/>
              <a:defRPr/>
            </a:pPr>
            <a:r>
              <a:rPr/>
              <a:t>single transfer after entire computation -&gt; potentially long waiting time between data being ready and sent</a:t>
            </a:r>
            <a:endParaRPr/>
          </a:p>
          <a:p>
            <a:pPr marL="617842" lvl="1" indent="-217792">
              <a:buFont typeface="Arial"/>
              <a:buChar char="•"/>
              <a:defRPr/>
            </a:pPr>
            <a:r>
              <a:rPr/>
              <a:t>Transfer per rank via Send/Isend/RDMA/... </a:t>
            </a:r>
            <a:r>
              <a:rPr/>
              <a:t>-&gt; contention over resources (network interface) -&gt; locking required</a:t>
            </a:r>
            <a:endParaRPr/>
          </a:p>
          <a:p>
            <a:pPr marL="617842" lvl="1" indent="-217792">
              <a:buFont typeface="Arial"/>
              <a:buChar char="•"/>
              <a:defRPr/>
            </a:pPr>
            <a:r>
              <a:rPr/>
              <a:t>Solution: partititioned communication</a:t>
            </a:r>
            <a:endParaRPr/>
          </a:p>
          <a:p>
            <a:pPr>
              <a:defRPr/>
            </a:pPr>
            <a:endParaRPr/>
          </a:p>
        </p:txBody>
      </p:sp>
      <p:sp>
        <p:nvSpPr>
          <p:cNvPr id="43145881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78733BB-217D-6E7E-BDDE-8913E2452646}" type="slidenum">
              <a:rPr/>
              <a:t/>
            </a:fld>
            <a:endParaRPr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Important properties of nonblocking communication operations</a:t>
            </a: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>
              <a:lnSpc>
                <a:spcPct val="100000"/>
              </a:lnSpc>
              <a:defRPr/>
            </a:pP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Nonblocking communication operations are ordered according to the execution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order of the calls that initiate the communication. </a:t>
            </a: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The nonovertaking requirement of Section 3.5 is extended to nonblocking communication, with this definition of order being </a:t>
            </a: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used.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>
              <a:defRPr/>
            </a:pPr>
            <a:endParaRPr/>
          </a:p>
          <a:p>
            <a:pPr>
              <a:defRPr/>
            </a:pPr>
            <a:endParaRPr/>
          </a:p>
          <a:p>
            <a:pPr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This requirement is not imposed on transfers of partitions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08D1FFD-FB3D-905E-997F-F80E9515B4E7}" type="slidenum">
              <a:rPr/>
              <a:t/>
            </a:fld>
            <a:endParaRPr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9616426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89445333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Important properties of nonblocking communication operations</a:t>
            </a: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>
              <a:lnSpc>
                <a:spcPct val="100000"/>
              </a:lnSpc>
              <a:defRPr/>
            </a:pP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Nonblocking communication operations are ordered according to the execution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order of the calls that initiate the communication. </a:t>
            </a: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The nonovertaking requirement of Section 3.5 is extended to nonblocking communication, with this definition of order being </a:t>
            </a: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used.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>
              <a:defRPr/>
            </a:pPr>
            <a:endParaRPr/>
          </a:p>
          <a:p>
            <a:pPr>
              <a:defRPr/>
            </a:pPr>
            <a:endParaRPr/>
          </a:p>
          <a:p>
            <a:pPr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This requirement is not imposed on transfers of partitions</a:t>
            </a:r>
            <a:endParaRPr/>
          </a:p>
        </p:txBody>
      </p:sp>
      <p:sp>
        <p:nvSpPr>
          <p:cNvPr id="33955925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47C7802-1B61-9009-DE75-FB519C9D2914}" type="slidenum">
              <a:rPr/>
              <a:t/>
            </a:fld>
            <a:endParaRPr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4334771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7959645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Progress: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 marL="217793" indent="-217793">
              <a:lnSpc>
                <a:spcPct val="100000"/>
              </a:lnSpc>
              <a:buFont typeface="Arial"/>
              <a:buChar char="–"/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Transfers have to be done before MPI_Wait returns or MPI_Test returns flag=true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 marL="217793" indent="-217793">
              <a:lnSpc>
                <a:spcPct val="100000"/>
              </a:lnSpc>
              <a:buFont typeface="Arial"/>
              <a:buChar char="–"/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Transfer has to terminate eventually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 marL="217793" indent="-217793">
              <a:lnSpc>
                <a:spcPct val="100000"/>
              </a:lnSpc>
              <a:buFont typeface="Arial"/>
              <a:buChar char="–"/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No requirement on when exactly transfers occur (MPI_Pready is not required to make progress)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 marL="217793" indent="-217793">
              <a:lnSpc>
                <a:spcPct val="100000"/>
              </a:lnSpc>
              <a:buFont typeface="Arial"/>
              <a:buChar char="–"/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Progress rule also applies to non-destructive testing (MPI_Request_get_status(), MPI_Parrived()) -&gt; could potentially be used to trigger progress earlier</a:t>
            </a:r>
            <a:endParaRPr lang="en-US"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>
              <a:lnSpc>
                <a:spcPct val="100000"/>
              </a:lnSpc>
              <a:defRPr/>
            </a:pP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A call to MPI_WAIT that completes a receive will eventually terminate and return if a matching send has been started, unless the send is satisfied by another receive.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>
              <a:lnSpc>
                <a:spcPct val="100000"/>
              </a:lnSpc>
              <a:defRPr/>
            </a:pP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In particular, if the matching send is nonblocking, then the receive should complete even if</a:t>
            </a: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no call is executed by the sender to complete the send. Similarly, a call to MPI_WAIT that</a:t>
            </a: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completes a send will eventually return if a matching receive has been started, unless the</a:t>
            </a: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receive is satisfied by another send, and even if no call is executed to complete the receive.</a:t>
            </a: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defRPr/>
            </a:pPr>
            <a:endParaRPr/>
          </a:p>
        </p:txBody>
      </p:sp>
      <p:sp>
        <p:nvSpPr>
          <p:cNvPr id="150996111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8414537-0921-45F6-999A-01A86E3716A8}" type="slidenum">
              <a:rPr/>
              <a:t/>
            </a:fld>
            <a:endParaRPr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9611766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165524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Progress: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 marL="217792" indent="-217792">
              <a:lnSpc>
                <a:spcPct val="100000"/>
              </a:lnSpc>
              <a:buFont typeface="Arial"/>
              <a:buChar char="–"/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Transfers have to be done before MPI_Wait returns or MPI_Test returns flag=true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 marL="217792" indent="-217792">
              <a:lnSpc>
                <a:spcPct val="100000"/>
              </a:lnSpc>
              <a:buFont typeface="Arial"/>
              <a:buChar char="–"/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Transfer has to terminate eventually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 marL="217792" indent="-217792">
              <a:lnSpc>
                <a:spcPct val="100000"/>
              </a:lnSpc>
              <a:buFont typeface="Arial"/>
              <a:buChar char="–"/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No requirement on when exactly transfers occur (MPI_Pready is not required to make progress)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 marL="217792" indent="-217792">
              <a:lnSpc>
                <a:spcPct val="100000"/>
              </a:lnSpc>
              <a:buFont typeface="Arial"/>
              <a:buChar char="–"/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Progress rule also applies to non-destructive testing (MPI_Request_get_status(), MPI_Parrived()) -&gt; could potentially be used to trigger progress earlier</a:t>
            </a:r>
            <a:endParaRPr lang="en-US"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>
              <a:lnSpc>
                <a:spcPct val="100000"/>
              </a:lnSpc>
              <a:defRPr/>
            </a:pP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A call to MPI_WAIT that completes a receive will eventually terminate and return if a matching send has been started, unless the send is satisfied by another receive.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>
              <a:lnSpc>
                <a:spcPct val="100000"/>
              </a:lnSpc>
              <a:defRPr/>
            </a:pP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In particular, if the matching send is nonblocking, then the receive should complete even if</a:t>
            </a: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no call is executed by the sender to complete the send. Similarly, a call to MPI_WAIT that</a:t>
            </a: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completes a send will eventually return if a matching receive has been started, unless the</a:t>
            </a: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receive is satisfied by another send, and even if no call is executed to complete the receive.</a:t>
            </a: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defRPr/>
            </a:pPr>
            <a:endParaRPr/>
          </a:p>
        </p:txBody>
      </p:sp>
      <p:sp>
        <p:nvSpPr>
          <p:cNvPr id="190087541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63CCA54-7F76-E6AA-933C-37B762500F3B}" type="slidenum">
              <a:rPr/>
              <a:t/>
            </a:fld>
            <a:endParaRPr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3915090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3736529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Progress: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 marL="217792" indent="-217792">
              <a:lnSpc>
                <a:spcPct val="100000"/>
              </a:lnSpc>
              <a:buFont typeface="Arial"/>
              <a:buChar char="–"/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Transfers have to be done before MPI_Wait returns or MPI_Test returns flag=true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 marL="217792" indent="-217792">
              <a:lnSpc>
                <a:spcPct val="100000"/>
              </a:lnSpc>
              <a:buFont typeface="Arial"/>
              <a:buChar char="–"/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Transfer has to terminate eventually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 marL="217792" indent="-217792">
              <a:lnSpc>
                <a:spcPct val="100000"/>
              </a:lnSpc>
              <a:buFont typeface="Arial"/>
              <a:buChar char="–"/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No requirement on when exactly transfers occur (MPI_Pready is not required to make progress)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 marL="217792" indent="-217792">
              <a:lnSpc>
                <a:spcPct val="100000"/>
              </a:lnSpc>
              <a:buFont typeface="Arial"/>
              <a:buChar char="–"/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Progress rule also applies to non-destructive testing (MPI_Request_get_status(), MPI_Parrived()) -&gt; could potentially be used to trigger progress earlier</a:t>
            </a:r>
            <a:endParaRPr lang="en-US"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>
              <a:lnSpc>
                <a:spcPct val="100000"/>
              </a:lnSpc>
              <a:defRPr/>
            </a:pP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A call to MPI_WAIT that completes a receive will eventually terminate and return if a matching send has been started, unless the send is satisfied by another receive.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>
              <a:lnSpc>
                <a:spcPct val="100000"/>
              </a:lnSpc>
              <a:defRPr/>
            </a:pP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In particular, if the matching send is nonblocking, then the receive should complete even if</a:t>
            </a: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no call is executed by the sender to complete the send. Similarly, a call to MPI_WAIT that</a:t>
            </a: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completes a send will eventually return if a matching receive has been started, unless the</a:t>
            </a: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receive is satisfied by another send, and even if no call is executed to complete the receive.</a:t>
            </a: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defRPr/>
            </a:pPr>
            <a:endParaRPr/>
          </a:p>
        </p:txBody>
      </p:sp>
      <p:sp>
        <p:nvSpPr>
          <p:cNvPr id="10581783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12CF5E4-E8CD-3B55-4708-F4FC2949EEF5}" type="slidenum">
              <a:rPr/>
              <a:t/>
            </a:fld>
            <a:endParaRPr/>
          </a:p>
        </p:txBody>
      </p:sp>
    </p:spTree>
  </p:cSld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4853655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64648606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Progress: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 marL="217792" indent="-217792">
              <a:lnSpc>
                <a:spcPct val="100000"/>
              </a:lnSpc>
              <a:buFont typeface="Arial"/>
              <a:buChar char="–"/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Transfers have to be done before MPI_Wait returns or MPI_Test returns flag=true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 marL="217792" indent="-217792">
              <a:lnSpc>
                <a:spcPct val="100000"/>
              </a:lnSpc>
              <a:buFont typeface="Arial"/>
              <a:buChar char="–"/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Transfer has to terminate eventually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 marL="217792" indent="-217792">
              <a:lnSpc>
                <a:spcPct val="100000"/>
              </a:lnSpc>
              <a:buFont typeface="Arial"/>
              <a:buChar char="–"/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No requirement on when exactly transfers occur (MPI_Pready is not required to make progress)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 marL="217792" indent="-217792">
              <a:lnSpc>
                <a:spcPct val="100000"/>
              </a:lnSpc>
              <a:buFont typeface="Arial"/>
              <a:buChar char="–"/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Progress rule also applies to non-destructive testing (MPI_Request_get_status(), MPI_Parrived()) -&gt; could potentially be used to trigger progress earlier</a:t>
            </a:r>
            <a:endParaRPr lang="en-US"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>
              <a:lnSpc>
                <a:spcPct val="100000"/>
              </a:lnSpc>
              <a:defRPr/>
            </a:pP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A call to MPI_WAIT that completes a receive will eventually terminate and return if a matching send has been started, unless the send is satisfied by another receive.</a:t>
            </a:r>
            <a:endParaRPr lang="en-US" sz="1200" b="0" i="0" u="none" strike="noStrike" cap="none" spc="0">
              <a:solidFill>
                <a:srgbClr val="000000"/>
              </a:solidFill>
              <a:latin typeface="Arial"/>
              <a:ea typeface="DejaVu Sans"/>
              <a:cs typeface="Arial"/>
            </a:endParaRPr>
          </a:p>
          <a:p>
            <a:pPr>
              <a:lnSpc>
                <a:spcPct val="100000"/>
              </a:lnSpc>
              <a:defRPr/>
            </a:pP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In particular, if the matching send is nonblocking, then the receive should complete even if</a:t>
            </a: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no call is executed by the sender to complete the send. Similarly, a call to MPI_WAIT that</a:t>
            </a: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completes a send will eventually return if a matching receive has been started, unless the</a:t>
            </a: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DejaVu Sans"/>
                <a:cs typeface="Arial"/>
              </a:rPr>
              <a:t>receive is satisfied by another send, and even if no call is executed to complete the receive.</a:t>
            </a:r>
            <a:endParaRPr sz="1200" b="0" strike="noStrike" spc="0">
              <a:solidFill>
                <a:srgbClr val="000000"/>
              </a:solidFill>
              <a:latin typeface="Arial"/>
            </a:endParaRPr>
          </a:p>
          <a:p>
            <a:pPr>
              <a:defRPr/>
            </a:pPr>
            <a:endParaRPr/>
          </a:p>
        </p:txBody>
      </p:sp>
      <p:sp>
        <p:nvSpPr>
          <p:cNvPr id="61610265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4D575FD-864C-31BC-3C06-D5B258CC31EC}" type="slidenum">
              <a:rPr/>
              <a:t/>
            </a:fld>
            <a:endParaRPr/>
          </a:p>
        </p:txBody>
      </p:sp>
    </p:spTree>
  </p:cSld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TODO: shorten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r>
              <a:rPr/>
              <a:t>Standard names possible optimizations that implementations may perform:</a:t>
            </a:r>
            <a:endParaRPr/>
          </a:p>
          <a:p>
            <a:pPr marL="217793" indent="-217793">
              <a:buFont typeface="Arial"/>
              <a:buChar char="–"/>
              <a:defRPr/>
            </a:pPr>
            <a:r>
              <a:rPr/>
              <a:t>Aggregation</a:t>
            </a:r>
            <a:endParaRPr/>
          </a:p>
          <a:p>
            <a:pPr marL="217793" indent="-217793">
              <a:buFont typeface="Arial"/>
              <a:buChar char="–"/>
              <a:defRPr/>
            </a:pPr>
            <a:r>
              <a:rPr/>
              <a:t>Reordering</a:t>
            </a:r>
            <a:endParaRPr/>
          </a:p>
          <a:p>
            <a:pPr marL="217793" indent="-217793">
              <a:buFont typeface="Arial"/>
              <a:buChar char="–"/>
              <a:defRPr/>
            </a:pPr>
            <a:r>
              <a:rPr/>
              <a:t>Selecting internal message size different to counts given to Psend/recvInit()</a:t>
            </a:r>
            <a:endParaRPr/>
          </a:p>
          <a:p>
            <a:pPr marL="217793" indent="-217793">
              <a:buFont typeface="Arial"/>
              <a:buChar char="–"/>
              <a:defRPr/>
            </a:pPr>
            <a:r>
              <a:rPr/>
              <a:t>Implementation may decide when to perform transfers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A88AE94-E7EE-CB42-D250-9CAFB99A1982}" type="slidenum">
              <a:rPr/>
              <a:t/>
            </a:fld>
            <a:endParaRPr/>
          </a:p>
        </p:txBody>
      </p:sp>
    </p:spTree>
  </p:cSld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8218216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3099111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TODO: shorten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r>
              <a:rPr/>
              <a:t>Standard names possible optimizations that implementations may perform:</a:t>
            </a:r>
            <a:endParaRPr/>
          </a:p>
          <a:p>
            <a:pPr marL="217792" indent="-217792">
              <a:buFont typeface="Arial"/>
              <a:buChar char="–"/>
              <a:defRPr/>
            </a:pPr>
            <a:r>
              <a:rPr/>
              <a:t>Aggregation</a:t>
            </a:r>
            <a:endParaRPr/>
          </a:p>
          <a:p>
            <a:pPr marL="217792" indent="-217792">
              <a:buFont typeface="Arial"/>
              <a:buChar char="–"/>
              <a:defRPr/>
            </a:pPr>
            <a:r>
              <a:rPr/>
              <a:t>Reordering</a:t>
            </a:r>
            <a:endParaRPr/>
          </a:p>
          <a:p>
            <a:pPr marL="217792" indent="-217792">
              <a:buFont typeface="Arial"/>
              <a:buChar char="–"/>
              <a:defRPr/>
            </a:pPr>
            <a:r>
              <a:rPr/>
              <a:t>Selecting internal message size different to counts given to Psend/recvInit()</a:t>
            </a:r>
            <a:endParaRPr/>
          </a:p>
          <a:p>
            <a:pPr marL="217792" indent="-217792">
              <a:buFont typeface="Arial"/>
              <a:buChar char="–"/>
              <a:defRPr/>
            </a:pPr>
            <a:r>
              <a:rPr/>
              <a:t>Implementation may decide when to perform transfers</a:t>
            </a:r>
            <a:endParaRPr/>
          </a:p>
        </p:txBody>
      </p:sp>
      <p:sp>
        <p:nvSpPr>
          <p:cNvPr id="48793735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339BD14-E092-C544-A555-38AEE3508481}" type="slidenum">
              <a:rPr/>
              <a:t/>
            </a:fld>
            <a:endParaRPr/>
          </a:p>
        </p:txBody>
      </p:sp>
    </p:spTree>
  </p:cSld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3441837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153349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TODO: shorten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r>
              <a:rPr/>
              <a:t>Standard names possible optimizations that implementations may perform:</a:t>
            </a:r>
            <a:endParaRPr/>
          </a:p>
          <a:p>
            <a:pPr marL="217792" indent="-217792">
              <a:buFont typeface="Arial"/>
              <a:buChar char="–"/>
              <a:defRPr/>
            </a:pPr>
            <a:r>
              <a:rPr/>
              <a:t>Aggregation</a:t>
            </a:r>
            <a:endParaRPr/>
          </a:p>
          <a:p>
            <a:pPr marL="217792" indent="-217792">
              <a:buFont typeface="Arial"/>
              <a:buChar char="–"/>
              <a:defRPr/>
            </a:pPr>
            <a:r>
              <a:rPr/>
              <a:t>Reordering</a:t>
            </a:r>
            <a:endParaRPr/>
          </a:p>
          <a:p>
            <a:pPr marL="217792" indent="-217792">
              <a:buFont typeface="Arial"/>
              <a:buChar char="–"/>
              <a:defRPr/>
            </a:pPr>
            <a:r>
              <a:rPr/>
              <a:t>Selecting internal message size different to counts given to Psend/recvInit()</a:t>
            </a:r>
            <a:endParaRPr/>
          </a:p>
          <a:p>
            <a:pPr marL="217792" indent="-217792">
              <a:buFont typeface="Arial"/>
              <a:buChar char="–"/>
              <a:defRPr/>
            </a:pPr>
            <a:r>
              <a:rPr/>
              <a:t>Implementation may decide when to perform transfers</a:t>
            </a:r>
            <a:endParaRPr/>
          </a:p>
        </p:txBody>
      </p:sp>
      <p:sp>
        <p:nvSpPr>
          <p:cNvPr id="114561238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9A2BF92-156E-37B7-DBC4-7A31E4AC8F0A}" type="slidenum">
              <a:rPr/>
              <a:t/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1804291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45317382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Motivation: </a:t>
            </a:r>
            <a:endParaRPr/>
          </a:p>
          <a:p>
            <a:pPr marL="217793" indent="-217793">
              <a:buFont typeface="Arial"/>
              <a:buChar char="•"/>
              <a:defRPr/>
            </a:pPr>
            <a:r>
              <a:rPr/>
              <a:t>buffers worked on by multiple threads (pthreads, GPU-threads)</a:t>
            </a:r>
            <a:endParaRPr/>
          </a:p>
          <a:p>
            <a:pPr marL="217793" indent="-217793">
              <a:buFont typeface="Arial"/>
              <a:buChar char="•"/>
              <a:defRPr/>
            </a:pPr>
            <a:r>
              <a:rPr/>
              <a:t>Options for transfer: </a:t>
            </a:r>
            <a:endParaRPr/>
          </a:p>
          <a:p>
            <a:pPr marL="617843" lvl="1" indent="-217793">
              <a:buFont typeface="Arial"/>
              <a:buChar char="•"/>
              <a:defRPr/>
            </a:pPr>
            <a:r>
              <a:rPr/>
              <a:t>single transfer after entire computation -&gt; potentially long waiting time between data being ready and sent</a:t>
            </a:r>
            <a:endParaRPr/>
          </a:p>
          <a:p>
            <a:pPr marL="617843" lvl="1" indent="-217793">
              <a:buFont typeface="Arial"/>
              <a:buChar char="•"/>
              <a:defRPr/>
            </a:pPr>
            <a:r>
              <a:rPr/>
              <a:t>Transfer per rank via Send/Isend/RDMA/... </a:t>
            </a:r>
            <a:r>
              <a:rPr/>
              <a:t>-&gt; contention over resources (network interface) -&gt; locking required</a:t>
            </a:r>
            <a:endParaRPr/>
          </a:p>
          <a:p>
            <a:pPr marL="617843" lvl="1" indent="-217793">
              <a:buFont typeface="Arial"/>
              <a:buChar char="•"/>
              <a:defRPr/>
            </a:pPr>
            <a:r>
              <a:rPr/>
              <a:t>Solution: partititioned communication</a:t>
            </a:r>
            <a:endParaRPr/>
          </a:p>
          <a:p>
            <a:pPr>
              <a:defRPr/>
            </a:pPr>
            <a:endParaRPr/>
          </a:p>
        </p:txBody>
      </p:sp>
      <p:sp>
        <p:nvSpPr>
          <p:cNvPr id="160111717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F8CF76C-0F6F-5916-5FD6-4ACA2A2EB3C9}" type="slidenum">
              <a:rPr/>
              <a:t/>
            </a:fld>
            <a:endParaRPr/>
          </a:p>
        </p:txBody>
      </p:sp>
    </p:spTree>
  </p:cSld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2484172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13677892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TODO</a:t>
            </a:r>
            <a:endParaRPr/>
          </a:p>
          <a:p>
            <a:pPr>
              <a:defRPr/>
            </a:pPr>
            <a:endParaRPr/>
          </a:p>
          <a:p>
            <a:pPr marL="217793" indent="-217793">
              <a:buFont typeface="Arial"/>
              <a:buChar char="–"/>
              <a:defRPr/>
            </a:pPr>
            <a:r>
              <a:rPr/>
              <a:t>Transfers per thread might require synchronization of accesses to network interface</a:t>
            </a:r>
            <a:endParaRPr/>
          </a:p>
          <a:p>
            <a:pPr marL="217793" indent="-217793">
              <a:buFont typeface="Arial"/>
              <a:buChar char="–"/>
              <a:defRPr/>
            </a:pPr>
            <a:r>
              <a:rPr/>
              <a:t>Psend: only mark partitions as ready when calling Pready and handle transfer somewhere else (e.g. main thread)</a:t>
            </a:r>
            <a:endParaRPr/>
          </a:p>
        </p:txBody>
      </p:sp>
      <p:sp>
        <p:nvSpPr>
          <p:cNvPr id="151236610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D510BC1-3F8B-0914-6023-C52E6418BD06}" type="slidenum">
              <a:rPr/>
              <a:t/>
            </a:fld>
            <a:endParaRPr/>
          </a:p>
        </p:txBody>
      </p:sp>
    </p:spTree>
  </p:cSld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5409877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7186969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TODO: insert graphic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r>
              <a:rPr/>
              <a:t>Idea: </a:t>
            </a:r>
            <a:endParaRPr/>
          </a:p>
          <a:p>
            <a:pPr>
              <a:defRPr/>
            </a:pPr>
            <a:r>
              <a:rPr/>
              <a:t>Starting transfer as soon as first partition is ready overlaps computation and communication,</a:t>
            </a:r>
            <a:endParaRPr/>
          </a:p>
          <a:p>
            <a:pPr>
              <a:defRPr/>
            </a:pPr>
            <a:r>
              <a:rPr/>
              <a:t>Reduces total time from start of computation to end of communication, especially if duration between first and last partition becoming ready is large</a:t>
            </a:r>
            <a:endParaRPr/>
          </a:p>
        </p:txBody>
      </p:sp>
      <p:sp>
        <p:nvSpPr>
          <p:cNvPr id="143628754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D7E7873-6A9E-7B2B-781E-A46BEEB7B5D0}" type="slidenum">
              <a:rPr/>
              <a:t/>
            </a:fld>
            <a:endParaRPr/>
          </a:p>
        </p:txBody>
      </p:sp>
    </p:spTree>
  </p:cSld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0617637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61786330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LogG model: </a:t>
            </a:r>
            <a:endParaRPr/>
          </a:p>
          <a:p>
            <a:pPr>
              <a:defRPr/>
            </a:pPr>
            <a:r>
              <a:rPr lang="en-US" sz="1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(communication latency (L), overhead</a:t>
            </a:r>
            <a:r>
              <a:rPr lang="en-US" sz="1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(o), bandwidth (G), gap (g))</a:t>
            </a:r>
            <a:endParaRPr lang="en-US" sz="12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217792" indent="-217792">
              <a:buFont typeface="Arial"/>
              <a:buChar char="–"/>
              <a:defRPr/>
            </a:pPr>
            <a:r>
              <a:rPr/>
              <a:t>There is some duration g between consecutive messages, where earlier transfer does not increase effective bandwidth</a:t>
            </a:r>
            <a:endParaRPr/>
          </a:p>
          <a:p>
            <a:pPr marL="617842" lvl="1" indent="-217792">
              <a:buFont typeface="Arial"/>
              <a:buChar char="–"/>
              <a:defRPr/>
            </a:pPr>
            <a:r>
              <a:rPr/>
              <a:t>Implementations may wait before sending after Pready calls without reducing effective bandwidth</a:t>
            </a:r>
            <a:endParaRPr/>
          </a:p>
        </p:txBody>
      </p:sp>
      <p:sp>
        <p:nvSpPr>
          <p:cNvPr id="24467541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24BC478-8404-908D-E58B-B4EF1AADA906}" type="slidenum">
              <a:rPr/>
              <a:t/>
            </a:fld>
            <a:endParaRPr/>
          </a:p>
        </p:txBody>
      </p:sp>
    </p:spTree>
  </p:cSld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7505757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40713351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How transfer could work:</a:t>
            </a:r>
            <a:endParaRPr/>
          </a:p>
          <a:p>
            <a:pPr marL="217793" indent="-217793">
              <a:buFont typeface="Arial"/>
              <a:buChar char="–"/>
              <a:defRPr/>
            </a:pPr>
            <a:r>
              <a:rPr/>
              <a:t>Send message after each Pready</a:t>
            </a:r>
            <a:endParaRPr/>
          </a:p>
          <a:p>
            <a:pPr marL="217793" indent="-217793">
              <a:buFont typeface="Arial"/>
              <a:buChar char="–"/>
              <a:defRPr/>
            </a:pPr>
            <a:r>
              <a:rPr/>
              <a:t>Wait for last Pready and send entire buffer</a:t>
            </a:r>
            <a:endParaRPr/>
          </a:p>
          <a:p>
            <a:pPr marL="217793" indent="-217793">
              <a:buFont typeface="Arial"/>
              <a:buChar char="–"/>
              <a:defRPr/>
            </a:pPr>
            <a:r>
              <a:rPr/>
              <a:t>Potentially better: after p0, wait for some delta and send both p0,p1, then p3, then p2</a:t>
            </a:r>
            <a:endParaRPr/>
          </a:p>
          <a:p>
            <a:pPr marL="617843" lvl="1" indent="-217793">
              <a:buFont typeface="Arial"/>
              <a:buChar char="–"/>
              <a:defRPr/>
            </a:pPr>
            <a:r>
              <a:rPr/>
              <a:t>Only 3 messages transferred</a:t>
            </a:r>
            <a:endParaRPr/>
          </a:p>
        </p:txBody>
      </p:sp>
      <p:sp>
        <p:nvSpPr>
          <p:cNvPr id="66363205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836F8B9-B144-907C-E743-5BF4D8E9893B}" type="slidenum">
              <a:rPr/>
              <a:t/>
            </a:fld>
            <a:endParaRPr/>
          </a:p>
        </p:txBody>
      </p:sp>
    </p:spTree>
  </p:cSld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BD7E581-891B-71F9-1C5C-D56A4BAFFD37}" type="slidenum">
              <a:rPr/>
              <a:t/>
            </a:fld>
            <a:endParaRPr/>
          </a:p>
        </p:txBody>
      </p:sp>
    </p:spTree>
  </p:cSld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1423078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4029842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TODO: Pseudocode schöner anzeigen</a:t>
            </a:r>
            <a:endParaRPr sz="1200" b="0" i="0" u="none" strike="noStrike" cap="none" spc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endParaRPr lang="en-US" sz="12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// initialization</a:t>
            </a:r>
            <a:endParaRPr lang="en-US" sz="12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 sz="1200" b="0" i="0" u="none" strike="noStrike" cap="none" spc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for i in 0...num_iterations:</a:t>
            </a:r>
            <a:endParaRPr sz="1200" b="0" i="0" u="none" strike="noStrike" cap="none" spc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	MPI_Barrier();		// synchronization</a:t>
            </a:r>
            <a:endParaRPr sz="1200" b="0" i="0" u="none" strike="noStrike" cap="none" spc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endParaRPr sz="1200" b="0" i="0" u="none" strike="noStrike" cap="none" spc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	s_i = MPI_Wtime();</a:t>
            </a:r>
            <a:endParaRPr sz="1200" b="0" i="0" u="none" strike="noStrike" cap="none" spc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defRPr/>
            </a:pPr>
            <a:endParaRPr sz="1200" b="0" i="0" u="none" strike="noStrike" cap="none" spc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	MPI_Start(&amp;request);</a:t>
            </a:r>
            <a:endParaRPr sz="1200" b="0" i="0" u="none" strike="noStrike" cap="none" spc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defRPr/>
            </a:pPr>
            <a:endParaRPr sz="1200" b="0" i="0" u="none" strike="noStrike" cap="none" spc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	for p in 0...partition_count in some order:</a:t>
            </a:r>
            <a:endParaRPr sz="1200" b="0" i="0" u="none" strike="noStrike" cap="none" spc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		perform some MPI operation to send/receive partition p</a:t>
            </a:r>
            <a:endParaRPr sz="1200" b="0" i="0" u="none" strike="noStrike" cap="none" spc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defRPr/>
            </a:pPr>
            <a:endParaRPr sz="1200" b="0" i="0" u="none" strike="noStrike" cap="none" spc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	MPI_Wait(&amp;request, &amp;result-&gt;send_status);</a:t>
            </a:r>
            <a:endParaRPr sz="1200" b="0" i="0" u="none" strike="noStrike" cap="none" spc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defRPr/>
            </a:pPr>
            <a:endParaRPr sz="1200" b="0" i="0" u="none" strike="noStrike" cap="none" spc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	e_i = MPI_Wtime();</a:t>
            </a:r>
            <a:endParaRPr sz="1200" b="0" i="0" u="none" strike="noStrike" cap="none" spc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endParaRPr sz="1200"/>
          </a:p>
          <a:p>
            <a:pPr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// cleanup</a:t>
            </a:r>
            <a:endParaRPr/>
          </a:p>
        </p:txBody>
      </p:sp>
      <p:sp>
        <p:nvSpPr>
          <p:cNvPr id="199993238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22244DD-AAE9-13A6-D8C6-511CDA821853}" type="slidenum">
              <a:rPr/>
              <a:t/>
            </a:fld>
            <a:endParaRPr/>
          </a:p>
        </p:txBody>
      </p:sp>
    </p:spTree>
  </p:cSld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749636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5992445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84669599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AC0E94A-2064-F8C2-96C7-9C7E4C410BAC}" type="slidenum">
              <a:rPr/>
              <a:t/>
            </a:fld>
            <a:endParaRPr/>
          </a:p>
        </p:txBody>
      </p:sp>
    </p:spTree>
  </p:cSld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1745849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44322500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TODO: exact maximum bandwidth for Infiniband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r>
              <a:rPr lang="en-US" sz="12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OpenMPI uses ucx as as P2P-Messaging Layer per default</a:t>
            </a:r>
            <a:endParaRPr sz="1200"/>
          </a:p>
          <a:p>
            <a:pPr>
              <a:defRPr/>
            </a:pPr>
            <a:endParaRPr/>
          </a:p>
        </p:txBody>
      </p:sp>
      <p:sp>
        <p:nvSpPr>
          <p:cNvPr id="122136323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5443CF7-ADB1-EA5B-A7C9-4EEFF352A414}" type="slidenum">
              <a:rPr/>
              <a:t/>
            </a:fld>
            <a:endParaRPr/>
          </a:p>
        </p:txBody>
      </p:sp>
    </p:spTree>
  </p:cSld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966709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0515207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TODO: exact maximum bandwidth for Infiniband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r>
              <a:rPr lang="en-US" sz="1200" b="0" i="0" u="none" strike="noStrike" cap="none" spc="0">
                <a:solidFill>
                  <a:schemeClr val="tx1"/>
                </a:solidFill>
                <a:latin typeface="Arial"/>
                <a:ea typeface="DejaVu Sans"/>
                <a:cs typeface="DejaVu Sans"/>
              </a:rPr>
              <a:t>OpenMPI uses ucx as as P2P-Messaging Layer per default</a:t>
            </a:r>
            <a:endParaRPr sz="1200"/>
          </a:p>
          <a:p>
            <a:pPr>
              <a:defRPr/>
            </a:pPr>
            <a:endParaRPr/>
          </a:p>
        </p:txBody>
      </p:sp>
      <p:sp>
        <p:nvSpPr>
          <p:cNvPr id="151985365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F6021B9-F500-C366-A5B9-C3EA5E7C1AB2}" type="slidenum">
              <a:rPr/>
              <a:t/>
            </a:fld>
            <a:endParaRPr/>
          </a:p>
        </p:txBody>
      </p:sp>
    </p:spTree>
  </p:cSld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4806588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5532331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TODO: exact maximum bandwidth for Infiniband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r>
              <a:rPr lang="en-US" sz="1200" b="0" i="0" u="none" strike="noStrike" cap="none" spc="0">
                <a:solidFill>
                  <a:schemeClr val="tx1"/>
                </a:solidFill>
                <a:latin typeface="Arial"/>
                <a:ea typeface="DejaVu Sans"/>
                <a:cs typeface="DejaVu Sans"/>
              </a:rPr>
              <a:t>OpenMPI uses ucx as as P2P-Messaging Layer per default</a:t>
            </a:r>
            <a:endParaRPr sz="1200"/>
          </a:p>
          <a:p>
            <a:pPr>
              <a:defRPr/>
            </a:pPr>
            <a:endParaRPr/>
          </a:p>
        </p:txBody>
      </p:sp>
      <p:sp>
        <p:nvSpPr>
          <p:cNvPr id="214410932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DBB4DD5-40CD-A52A-A731-E2C839BD2F0D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8644118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696341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951140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7F21E10-4C66-275E-7809-33309272D021}" type="slidenum">
              <a:rPr/>
              <a:t/>
            </a:fld>
            <a:endParaRPr/>
          </a:p>
        </p:txBody>
      </p:sp>
    </p:spTree>
  </p:cSld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7328224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35006439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TODO: exact maximum bandwidth for Infiniband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r>
              <a:rPr lang="en-US" sz="1200" b="0" i="0" u="none" strike="noStrike" cap="none" spc="0">
                <a:solidFill>
                  <a:schemeClr val="tx1"/>
                </a:solidFill>
                <a:latin typeface="Arial"/>
                <a:ea typeface="DejaVu Sans"/>
                <a:cs typeface="DejaVu Sans"/>
              </a:rPr>
              <a:t>OpenMPI uses ucx as as P2P-Messaging Layer per default</a:t>
            </a:r>
            <a:endParaRPr sz="1200"/>
          </a:p>
          <a:p>
            <a:pPr>
              <a:defRPr/>
            </a:pPr>
            <a:endParaRPr/>
          </a:p>
        </p:txBody>
      </p:sp>
      <p:sp>
        <p:nvSpPr>
          <p:cNvPr id="125270570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FC0CE0C-9881-B4CB-D565-2FA450DF4EA1}" type="slidenum">
              <a:rPr/>
              <a:t/>
            </a:fld>
            <a:endParaRPr/>
          </a:p>
        </p:txBody>
      </p:sp>
    </p:spTree>
  </p:cSld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4397932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9282312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TODO: exact maximum bandwidth for Infiniband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r>
              <a:rPr lang="en-US" sz="1200" b="0" i="0" u="none" strike="noStrike" cap="none" spc="0">
                <a:solidFill>
                  <a:schemeClr val="tx1"/>
                </a:solidFill>
                <a:latin typeface="Arial"/>
                <a:ea typeface="DejaVu Sans"/>
                <a:cs typeface="DejaVu Sans"/>
              </a:rPr>
              <a:t>OpenMPI uses ucx as as P2P-Messaging Layer per default</a:t>
            </a:r>
            <a:endParaRPr sz="1200"/>
          </a:p>
          <a:p>
            <a:pPr>
              <a:defRPr/>
            </a:pPr>
            <a:endParaRPr/>
          </a:p>
        </p:txBody>
      </p:sp>
      <p:sp>
        <p:nvSpPr>
          <p:cNvPr id="147263454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3080C6B-15F7-67EE-B9DD-9ED33C2E6436}" type="slidenum">
              <a:rPr/>
              <a:t/>
            </a:fld>
            <a:endParaRPr/>
          </a:p>
        </p:txBody>
      </p:sp>
    </p:spTree>
  </p:cSld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3CD9D1E-61AF-BF16-9209-5ED7C9F10FA4}" type="slidenum">
              <a:rPr/>
              <a:t/>
            </a:fld>
            <a:endParaRPr/>
          </a:p>
        </p:txBody>
      </p:sp>
    </p:spTree>
  </p:cSld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9329374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5619632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Speedup compared to Send/Recv, as transfer and initialization of next transfer can happen concurrently</a:t>
            </a:r>
            <a:endParaRPr/>
          </a:p>
        </p:txBody>
      </p:sp>
      <p:sp>
        <p:nvSpPr>
          <p:cNvPr id="144816607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A76ED99-EA19-8A35-ABD6-6DF923F62A3D}" type="slidenum">
              <a:rPr/>
              <a:t/>
            </a:fld>
            <a:endParaRPr/>
          </a:p>
        </p:txBody>
      </p:sp>
    </p:spTree>
  </p:cSld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762914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17594939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Similar to Isend/Irecv or persistent Send</a:t>
            </a:r>
            <a:endParaRPr/>
          </a:p>
        </p:txBody>
      </p:sp>
      <p:sp>
        <p:nvSpPr>
          <p:cNvPr id="95238801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EF86D6E-B74B-03B7-AA0E-A3B1F79D172F}" type="slidenum">
              <a:rPr/>
              <a:t/>
            </a:fld>
            <a:endParaRPr/>
          </a:p>
        </p:txBody>
      </p:sp>
    </p:spTree>
  </p:cSld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6778101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14972646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Bandwidth differs by ~10% for higher partition sizes, possibly due to no required synchronization on Pready calls</a:t>
            </a:r>
            <a:endParaRPr/>
          </a:p>
        </p:txBody>
      </p:sp>
      <p:sp>
        <p:nvSpPr>
          <p:cNvPr id="114430145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FD570B1-06A7-9FB5-5B02-7D0F69989417}" type="slidenum">
              <a:rPr/>
              <a:t/>
            </a:fld>
            <a:endParaRPr/>
          </a:p>
        </p:txBody>
      </p:sp>
    </p:spTree>
  </p:cSld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7334118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80596009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TODO: compare isend with/without on fixed thread count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r>
              <a:rPr/>
              <a:t>Bandwidth differs by ~10% for higher partition sizes, possibly due to no required synchronization on Pready calls</a:t>
            </a:r>
            <a:endParaRPr/>
          </a:p>
        </p:txBody>
      </p:sp>
      <p:sp>
        <p:nvSpPr>
          <p:cNvPr id="116291337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237CEAC-9C48-58EE-C7DF-F3C7FDE7C244}" type="slidenum">
              <a:rPr/>
              <a:t/>
            </a:fld>
            <a:endParaRPr/>
          </a:p>
        </p:txBody>
      </p:sp>
    </p:spTree>
  </p:cSld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6628194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89994091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Bandwidth differs by ~10% for higher partition sizes, possibly due to no required synchronization on Pready calls</a:t>
            </a:r>
            <a:endParaRPr/>
          </a:p>
        </p:txBody>
      </p:sp>
      <p:sp>
        <p:nvSpPr>
          <p:cNvPr id="116085261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58700D3-6300-1DF2-EAC0-8E8D51B680FA}" type="slidenum">
              <a:rPr/>
              <a:t/>
            </a:fld>
            <a:endParaRPr/>
          </a:p>
        </p:txBody>
      </p:sp>
    </p:spTree>
  </p:cSld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8632560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33831816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2251657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B9C12FC-EC5E-69FB-4594-10A930874D87}" type="slidenum">
              <a:rPr/>
              <a:t/>
            </a:fld>
            <a:endParaRPr/>
          </a:p>
        </p:txBody>
      </p:sp>
    </p:spTree>
  </p:cSld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235454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15988768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MPICH maps all partitions to one single transfer:</a:t>
            </a:r>
            <a:endParaRPr/>
          </a:p>
          <a:p>
            <a:pPr marL="217793" indent="-217793">
              <a:buFont typeface="Arial"/>
              <a:buChar char="–"/>
              <a:defRPr/>
            </a:pPr>
            <a:r>
              <a:rPr/>
              <a:t>Counter initialized with partition count in MPI_Start</a:t>
            </a:r>
            <a:endParaRPr/>
          </a:p>
          <a:p>
            <a:pPr marL="217793" indent="-217793">
              <a:buFont typeface="Arial"/>
              <a:buChar char="–"/>
              <a:defRPr/>
            </a:pPr>
            <a:r>
              <a:rPr/>
              <a:t>Pready decrements counter</a:t>
            </a:r>
            <a:endParaRPr/>
          </a:p>
          <a:p>
            <a:pPr marL="217793" indent="-217793">
              <a:buFont typeface="Arial"/>
              <a:buChar char="–"/>
              <a:defRPr/>
            </a:pPr>
            <a:r>
              <a:rPr/>
              <a:t>When counter == 0: start transfer</a:t>
            </a:r>
            <a:endParaRPr/>
          </a:p>
        </p:txBody>
      </p:sp>
      <p:sp>
        <p:nvSpPr>
          <p:cNvPr id="99496930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946C91E-9511-2006-F29C-1F69ED5D04D7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199594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1209193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12123012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0CBBB1E-4930-3B98-CA98-F84BEEDE9E95}" type="slidenum">
              <a:rPr/>
              <a:t/>
            </a:fld>
            <a:endParaRPr/>
          </a:p>
        </p:txBody>
      </p:sp>
    </p:spTree>
  </p:cSld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7731822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00053453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MPICH maps all partitions to one single transfer:</a:t>
            </a:r>
            <a:endParaRPr/>
          </a:p>
          <a:p>
            <a:pPr marL="217792" indent="-217792">
              <a:buFont typeface="Arial"/>
              <a:buChar char="–"/>
              <a:defRPr/>
            </a:pPr>
            <a:r>
              <a:rPr/>
              <a:t>Counter initialized with partition count in MPI_Start</a:t>
            </a:r>
            <a:endParaRPr/>
          </a:p>
          <a:p>
            <a:pPr marL="217792" indent="-217792">
              <a:buFont typeface="Arial"/>
              <a:buChar char="–"/>
              <a:defRPr/>
            </a:pPr>
            <a:r>
              <a:rPr/>
              <a:t>Pready decrements counter</a:t>
            </a:r>
            <a:endParaRPr/>
          </a:p>
          <a:p>
            <a:pPr marL="217792" indent="-217792">
              <a:buFont typeface="Arial"/>
              <a:buChar char="–"/>
              <a:defRPr/>
            </a:pPr>
            <a:r>
              <a:rPr/>
              <a:t>When counter == 0: start transfer</a:t>
            </a:r>
            <a:endParaRPr/>
          </a:p>
        </p:txBody>
      </p:sp>
      <p:sp>
        <p:nvSpPr>
          <p:cNvPr id="26968143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D40B5FF-2971-E73C-CD97-9994434935E5}" type="slidenum">
              <a:rPr/>
              <a:t/>
            </a:fld>
            <a:endParaRPr/>
          </a:p>
        </p:txBody>
      </p:sp>
    </p:spTree>
  </p:cSld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6403039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32715966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217791" indent="-217791">
              <a:buFont typeface="Arial"/>
              <a:buChar char="–"/>
              <a:defRPr/>
            </a:pPr>
            <a:endParaRPr/>
          </a:p>
        </p:txBody>
      </p:sp>
      <p:sp>
        <p:nvSpPr>
          <p:cNvPr id="131945902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C659FDF-30A2-4DD2-79E3-5D83EA5A716C}" type="slidenum">
              <a:rPr/>
              <a:t/>
            </a:fld>
            <a:endParaRPr/>
          </a:p>
        </p:txBody>
      </p:sp>
    </p:spTree>
  </p:cSld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5968459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3194516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TODO</a:t>
            </a:r>
            <a:endParaRPr/>
          </a:p>
        </p:txBody>
      </p:sp>
      <p:sp>
        <p:nvSpPr>
          <p:cNvPr id="182540337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93BBEE3-0FE6-1C2C-FD00-D84CF38C476D}" type="slidenum">
              <a:rPr/>
              <a:t/>
            </a:fld>
            <a:endParaRPr/>
          </a:p>
        </p:txBody>
      </p:sp>
    </p:spTree>
  </p:cSld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461790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45686262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TODO</a:t>
            </a:r>
            <a:endParaRPr/>
          </a:p>
        </p:txBody>
      </p:sp>
      <p:sp>
        <p:nvSpPr>
          <p:cNvPr id="196618516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D2DF433-F968-8C16-696B-45C7668000F0}" type="slidenum">
              <a:rPr/>
              <a:t/>
            </a:fld>
            <a:endParaRPr/>
          </a:p>
        </p:txBody>
      </p:sp>
    </p:spTree>
  </p:cSld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8793102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1113704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4052674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8BF5F0A-E8A6-FC21-6BFF-26BEB680DCC8}" type="slidenum">
              <a:rPr/>
              <a:t/>
            </a:fld>
            <a:endParaRPr/>
          </a:p>
        </p:txBody>
      </p:sp>
    </p:spTree>
  </p:cSld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C24377A-DF4B-E317-B5BB-02035EF170AA}" type="slidenum">
              <a:rPr/>
              <a:t/>
            </a:fld>
            <a:endParaRPr/>
          </a:p>
        </p:txBody>
      </p:sp>
    </p:spTree>
  </p:cSld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0780513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82871736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35653415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6C60796-1B09-CDFC-90B5-2B5D98922A0A}" type="slidenum">
              <a:rPr/>
              <a:t/>
            </a:fld>
            <a:endParaRPr/>
          </a:p>
        </p:txBody>
      </p:sp>
    </p:spTree>
  </p:cSld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1165821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8829564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Speedup compared to Send/Recv, as transfer and initialization of next transfer can happen concurrently</a:t>
            </a:r>
            <a:endParaRPr/>
          </a:p>
        </p:txBody>
      </p:sp>
      <p:sp>
        <p:nvSpPr>
          <p:cNvPr id="18594062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B40AD74-A8F3-5E6C-86FC-95260E369218}" type="slidenum">
              <a:rPr/>
              <a:t/>
            </a:fld>
            <a:endParaRPr/>
          </a:p>
        </p:txBody>
      </p:sp>
    </p:spTree>
  </p:cSld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6394093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4602342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5068928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04D05C8-87DC-9A16-ECF9-F0E5545395E8}" type="slidenum">
              <a:rPr/>
              <a:t/>
            </a:fld>
            <a:endParaRPr/>
          </a:p>
        </p:txBody>
      </p:sp>
    </p:spTree>
  </p:cSld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0184937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03779583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34627796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F50F11B-766A-836A-3949-A0D9553182EE}" type="slidenum">
              <a:rPr/>
              <a:t/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8261482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45368997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393837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38FA6AC-4782-9A07-8AC7-D446B49DA6D7}" type="slidenum">
              <a:rPr/>
              <a:t/>
            </a:fld>
            <a:endParaRPr/>
          </a:p>
        </p:txBody>
      </p:sp>
    </p:spTree>
  </p:cSld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1725969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3862483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8152204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E07E163-B942-E6CB-8E92-C83AA8566CED}" type="slidenum">
              <a:rPr/>
              <a:t/>
            </a:fld>
            <a:endParaRPr/>
          </a:p>
        </p:txBody>
      </p:sp>
    </p:spTree>
  </p:cSld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3542883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6756865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Bandwidth differs by ~10% for higher partition sizes, possibly due to no required synchronization on Pready calls</a:t>
            </a:r>
            <a:endParaRPr/>
          </a:p>
        </p:txBody>
      </p:sp>
      <p:sp>
        <p:nvSpPr>
          <p:cNvPr id="181165702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94DDF40-DAC9-2D20-901C-CE739EBFF72F}" type="slidenum">
              <a:rPr/>
              <a:t/>
            </a:fld>
            <a:endParaRPr/>
          </a:p>
        </p:txBody>
      </p:sp>
    </p:spTree>
  </p:cSld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4260617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5678749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TODO update, include multithreaded case, compare to Psend</a:t>
            </a:r>
            <a:endParaRPr/>
          </a:p>
        </p:txBody>
      </p:sp>
      <p:sp>
        <p:nvSpPr>
          <p:cNvPr id="187391687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A3383B8-493C-EA82-B0D7-22E97C849EF9}" type="slidenum">
              <a:rPr/>
              <a:t/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9154770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93567195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3162173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CE68432-1337-4558-990F-D75BF6AF8507}" type="slidenum">
              <a:rPr/>
              <a:t/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8379733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1291380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1500097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3B2BFBC-AE08-908B-AD2D-00737CA76312}" type="slidenum">
              <a:rPr/>
              <a:t/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6923754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4212613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4824822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4E592EF-8434-C26B-89E3-AAA0F2BC78AF}" type="slidenum">
              <a:rPr/>
              <a:t/>
            </a:fld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General sequence of operations on partitioned communication</a:t>
            </a:r>
            <a:endParaRPr/>
          </a:p>
          <a:p>
            <a:pPr>
              <a:defRPr/>
            </a:pPr>
            <a:r>
              <a:rPr/>
              <a:t>-&gt; similar to persistent send</a:t>
            </a:r>
            <a:endParaRPr/>
          </a:p>
          <a:p>
            <a:pPr>
              <a:defRPr/>
            </a:pPr>
            <a:r>
              <a:rPr/>
              <a:t>-&gt; only MPI_Pready may be called concurrently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43694A1-00C8-DF1C-4C62-BD639F751293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lank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Default 5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r>
              <a:rPr/>
              <a:t>Footer</a:t>
            </a:r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ldNum" idx="17"/>
          </p:nvPr>
        </p:nvSpPr>
        <p:spPr bwMode="auto"/>
        <p:txBody>
          <a:bodyPr/>
          <a:p>
            <a:pPr>
              <a:defRPr/>
            </a:pPr>
            <a:fld id="{90F7F450-58FD-4839-B793-6824E8B33BB4}" type="slidenum">
              <a:rPr/>
              <a:t>&lt;#&gt;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8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Default 30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Masters/_rels/slideMaster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theme" Target="../theme/theme2.xml"/><Relationship Id="rId3" Type="http://schemas.openxmlformats.org/officeDocument/2006/relationships/image" Target="../media/image3.png"/></Relationships>
</file>

<file path=ppt/slideMasters/_rels/slideMaster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theme" Target="../theme/theme3.xml"/><Relationship Id="rId3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58" name="Key Visual" descr=""/>
          <p:cNvPicPr/>
          <p:nvPr/>
        </p:nvPicPr>
        <p:blipFill>
          <a:blip r:embed="rId3"/>
          <a:stretch/>
        </p:blipFill>
        <p:spPr bwMode="auto">
          <a:xfrm>
            <a:off x="0" y="1630080"/>
            <a:ext cx="12190320" cy="5226120"/>
          </a:xfrm>
          <a:prstGeom prst="rect">
            <a:avLst/>
          </a:prstGeom>
          <a:ln w="0">
            <a:noFill/>
          </a:ln>
        </p:spPr>
      </p:pic>
      <p:pic>
        <p:nvPicPr>
          <p:cNvPr id="59" name="Verlauf" descr=""/>
          <p:cNvPicPr/>
          <p:nvPr/>
        </p:nvPicPr>
        <p:blipFill>
          <a:blip r:embed="rId4"/>
          <a:stretch/>
        </p:blipFill>
        <p:spPr bwMode="auto">
          <a:xfrm>
            <a:off x="0" y="0"/>
            <a:ext cx="12190320" cy="6856200"/>
          </a:xfrm>
          <a:prstGeom prst="rect">
            <a:avLst/>
          </a:prstGeom>
          <a:ln w="0">
            <a:noFill/>
          </a:ln>
        </p:spPr>
      </p:pic>
      <p:sp>
        <p:nvSpPr>
          <p:cNvPr id="60" name="Name des Zentrums"/>
          <p:cNvSpPr/>
          <p:nvPr/>
        </p:nvSpPr>
        <p:spPr bwMode="auto">
          <a:xfrm>
            <a:off x="633600" y="2893320"/>
            <a:ext cx="1888920" cy="9295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t">
            <a:noAutofit/>
          </a:bodyPr>
          <a:p>
            <a:pPr>
              <a:lnSpc>
                <a:spcPts val="1800"/>
              </a:lnSpc>
              <a:defRPr/>
            </a:pPr>
            <a:r>
              <a:rPr lang="de-DE" sz="1500" b="0" strike="noStrike" spc="-1">
                <a:solidFill>
                  <a:schemeClr val="lt1"/>
                </a:solidFill>
                <a:latin typeface="Overpass"/>
                <a:ea typeface="DejaVu Sans"/>
              </a:rPr>
              <a:t>High-Performance Computing Center Stuttgart</a:t>
            </a:r>
            <a:endParaRPr lang="en-US" sz="15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1"/>
          <p:cNvSpPr>
            <a:spLocks noGrp="1"/>
          </p:cNvSpPr>
          <p:nvPr>
            <p:ph type="title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buNone/>
              <a:defRPr/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 bwMode="auto"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51" name="Grafik 4" descr=""/>
          <p:cNvPicPr/>
          <p:nvPr/>
        </p:nvPicPr>
        <p:blipFill>
          <a:blip r:embed="rId3"/>
          <a:stretch/>
        </p:blipFill>
        <p:spPr bwMode="auto">
          <a:xfrm>
            <a:off x="0" y="0"/>
            <a:ext cx="12190320" cy="6856200"/>
          </a:xfrm>
          <a:prstGeom prst="rect">
            <a:avLst/>
          </a:prstGeom>
          <a:ln w="0">
            <a:noFill/>
          </a:ln>
        </p:spPr>
      </p:pic>
      <p:sp>
        <p:nvSpPr>
          <p:cNvPr id="152" name="Textfeld 6"/>
          <p:cNvSpPr/>
          <p:nvPr/>
        </p:nvSpPr>
        <p:spPr bwMode="auto">
          <a:xfrm>
            <a:off x="10488600" y="6453360"/>
            <a:ext cx="644040" cy="16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spAutoFit/>
          </a:bodyPr>
          <a:p>
            <a:pPr>
              <a:lnSpc>
                <a:spcPct val="100000"/>
              </a:lnSpc>
              <a:defRPr/>
            </a:pPr>
            <a:endParaRPr lang="de-DE" sz="1100" b="0" strike="noStrike" spc="-1">
              <a:solidFill>
                <a:srgbClr val="1C4087"/>
              </a:solidFill>
              <a:latin typeface="Overpass"/>
              <a:ea typeface="DejaVu Sans"/>
            </a:endParaRPr>
          </a:p>
        </p:txBody>
      </p:sp>
      <p:sp>
        <p:nvSpPr>
          <p:cNvPr id="153" name="PlaceHolder 1"/>
          <p:cNvSpPr>
            <a:spLocks noGrp="1"/>
          </p:cNvSpPr>
          <p:nvPr>
            <p:ph type="ftr" idx="16"/>
          </p:nvPr>
        </p:nvSpPr>
        <p:spPr bwMode="auto">
          <a:xfrm>
            <a:off x="1981080" y="6344640"/>
            <a:ext cx="875088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de-DE" sz="1100" b="1" strike="noStrike" spc="-1">
                <a:solidFill>
                  <a:srgbClr val="1D3C91"/>
                </a:solidFill>
                <a:latin typeface="Overpass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1100" b="1" strike="noStrike" spc="-1">
                <a:solidFill>
                  <a:srgbClr val="1D3C91"/>
                </a:solidFill>
                <a:latin typeface="Overpass"/>
              </a:rPr>
              <a:t>&lt;footer&gt;</a:t>
            </a:r>
            <a:endParaRPr lang="en-US" sz="11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sldNum" idx="17"/>
          </p:nvPr>
        </p:nvSpPr>
        <p:spPr bwMode="auto">
          <a:xfrm>
            <a:off x="10848960" y="6344640"/>
            <a:ext cx="81144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>
              <a:lnSpc>
                <a:spcPct val="100000"/>
              </a:lnSpc>
              <a:buNone/>
              <a:tabLst>
                <a:tab pos="0" algn="l"/>
              </a:tabLst>
              <a:defRPr lang="de-DE" sz="1100" b="0" strike="noStrike" spc="-1">
                <a:solidFill>
                  <a:srgbClr val="1D3C91"/>
                </a:solidFill>
                <a:latin typeface="Overpass"/>
              </a:defRPr>
            </a:lvl1pPr>
          </a:lstStyle>
          <a:p>
            <a:pPr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fld id="{364DE203-F3DA-4A43-9901-EB7D6A4C63C7}" type="slidenum">
              <a:rPr lang="de-DE" sz="1100" b="0" strike="noStrike" spc="-1">
                <a:solidFill>
                  <a:srgbClr val="1D3C91"/>
                </a:solidFill>
                <a:latin typeface="Overpass"/>
              </a:rPr>
              <a:t>&lt;number&gt;</a:t>
            </a:fld>
            <a:endParaRPr lang="en-US" sz="11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dt" idx="18"/>
          </p:nvPr>
        </p:nvSpPr>
        <p:spPr bwMode="auto">
          <a:xfrm>
            <a:off x="630720" y="6344640"/>
            <a:ext cx="1238400" cy="36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  <a:defRPr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title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buNone/>
              <a:defRPr/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5"/>
          <p:cNvSpPr>
            <a:spLocks noGrp="1"/>
          </p:cNvSpPr>
          <p:nvPr>
            <p:ph type="body"/>
          </p:nvPr>
        </p:nvSpPr>
        <p:spPr bwMode="auto"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326" name="Key Visual" descr=""/>
          <p:cNvPicPr/>
          <p:nvPr/>
        </p:nvPicPr>
        <p:blipFill>
          <a:blip r:embed="rId3"/>
          <a:stretch/>
        </p:blipFill>
        <p:spPr bwMode="auto">
          <a:xfrm>
            <a:off x="0" y="1630080"/>
            <a:ext cx="12190680" cy="5226480"/>
          </a:xfrm>
          <a:prstGeom prst="rect">
            <a:avLst/>
          </a:prstGeom>
          <a:ln w="0">
            <a:noFill/>
          </a:ln>
        </p:spPr>
      </p:pic>
      <p:pic>
        <p:nvPicPr>
          <p:cNvPr id="327" name="Verlauf" descr=""/>
          <p:cNvPicPr/>
          <p:nvPr/>
        </p:nvPicPr>
        <p:blipFill>
          <a:blip r:embed="rId4"/>
          <a:stretch/>
        </p:blipFill>
        <p:spPr bwMode="auto">
          <a:xfrm>
            <a:off x="0" y="0"/>
            <a:ext cx="12190680" cy="6856560"/>
          </a:xfrm>
          <a:prstGeom prst="rect">
            <a:avLst/>
          </a:prstGeom>
          <a:ln w="0">
            <a:noFill/>
          </a:ln>
        </p:spPr>
      </p:pic>
      <p:sp>
        <p:nvSpPr>
          <p:cNvPr id="328" name="Name des Zentrums"/>
          <p:cNvSpPr/>
          <p:nvPr/>
        </p:nvSpPr>
        <p:spPr bwMode="auto">
          <a:xfrm>
            <a:off x="633600" y="2893320"/>
            <a:ext cx="1889280" cy="9298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t">
            <a:noAutofit/>
          </a:bodyPr>
          <a:p>
            <a:pPr>
              <a:lnSpc>
                <a:spcPts val="1800"/>
              </a:lnSpc>
              <a:defRPr/>
            </a:pPr>
            <a:r>
              <a:rPr lang="de-DE" sz="1500" b="0" strike="noStrike" spc="-1">
                <a:solidFill>
                  <a:schemeClr val="lt1"/>
                </a:solidFill>
                <a:latin typeface="Overpass"/>
                <a:ea typeface="DejaVu Sans"/>
              </a:rPr>
              <a:t>High-Performance Computing Center Stuttgart</a:t>
            </a:r>
            <a:endParaRPr lang="en-US" sz="15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9" name="PlaceHolder 1"/>
          <p:cNvSpPr>
            <a:spLocks noGrp="1"/>
          </p:cNvSpPr>
          <p:nvPr>
            <p:ph type="title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buNone/>
              <a:defRPr/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 type="body"/>
          </p:nvPr>
        </p:nvSpPr>
        <p:spPr bwMode="auto"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/Relationships>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8.png"/></Relationships>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9.png"/></Relationships>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0.png"/></Relationships>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1.png"/></Relationships>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6.png"/></Relationships>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_rels/slide4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3.png"/></Relationships>
</file>

<file path=ppt/slides/_rels/slide4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4.png"/></Relationships>
</file>

<file path=ppt/slides/_rels/slide4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5.png"/></Relationships>
</file>

<file path=ppt/slides/_rels/slide4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6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7.png"/></Relationships>
</file>

<file path=ppt/slides/_rels/slide5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8.png"/><Relationship Id="rId4" Type="http://schemas.openxmlformats.org/officeDocument/2006/relationships/image" Target="../media/image29.png"/></Relationships>
</file>

<file path=ppt/slides/_rels/slide5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30.png"/><Relationship Id="rId4" Type="http://schemas.openxmlformats.org/officeDocument/2006/relationships/image" Target="../media/image31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2" name="PlaceHolder 1"/>
          <p:cNvSpPr>
            <a:spLocks noGrp="1"/>
          </p:cNvSpPr>
          <p:nvPr>
            <p:ph type="title"/>
          </p:nvPr>
        </p:nvSpPr>
        <p:spPr bwMode="auto">
          <a:xfrm flipH="0" flipV="0">
            <a:off x="623160" y="4117257"/>
            <a:ext cx="10936934" cy="8615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3300" b="1" strike="noStrike" spc="-1">
                <a:solidFill>
                  <a:srgbClr val="FFFFFF"/>
                </a:solidFill>
                <a:latin typeface="Overpass"/>
              </a:rPr>
              <a:t>Performance and Optimization opportunities</a:t>
            </a:r>
            <a:br>
              <a:rPr lang="de-DE" sz="3300" b="1" strike="noStrike" spc="-1">
                <a:solidFill>
                  <a:srgbClr val="FFFFFF"/>
                </a:solidFill>
                <a:latin typeface="Overpass"/>
              </a:rPr>
            </a:br>
            <a:r>
              <a:rPr lang="de-DE" sz="3300" b="1" strike="noStrike" spc="-1">
                <a:solidFill>
                  <a:srgbClr val="FFFFFF"/>
                </a:solidFill>
                <a:latin typeface="Overpass"/>
              </a:rPr>
              <a:t>of MPI partitioned communication</a:t>
            </a:r>
            <a:endParaRPr lang="en-US" sz="33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Titel 4"/>
          <p:cNvSpPr/>
          <p:nvPr/>
        </p:nvSpPr>
        <p:spPr bwMode="auto">
          <a:xfrm>
            <a:off x="623520" y="5337360"/>
            <a:ext cx="10513800" cy="54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noAutofit/>
          </a:bodyPr>
          <a:p>
            <a:pPr>
              <a:lnSpc>
                <a:spcPct val="90000"/>
              </a:lnSpc>
              <a:defRPr/>
            </a:pPr>
            <a:r>
              <a:rPr lang="de-DE" sz="1800" b="1" strike="noStrike" spc="-1">
                <a:solidFill>
                  <a:srgbClr val="FFFFFF"/>
                </a:solidFill>
                <a:latin typeface="Overpass"/>
                <a:ea typeface="DejaVu Sans"/>
              </a:rPr>
              <a:t>Axel Schneewind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02685910" name="PlaceHolder 1"/>
          <p:cNvSpPr>
            <a:spLocks noGrp="1"/>
          </p:cNvSpPr>
          <p:nvPr>
            <p:ph type="title"/>
          </p:nvPr>
        </p:nvSpPr>
        <p:spPr bwMode="auto">
          <a:xfrm>
            <a:off x="623876" y="479880"/>
            <a:ext cx="8068320" cy="610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Motivation: Hybrid Programming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3980224" name="PlaceHolder 2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sp>
        <p:nvSpPr>
          <p:cNvPr id="1038540130" name=""/>
          <p:cNvSpPr/>
          <p:nvPr/>
        </p:nvSpPr>
        <p:spPr bwMode="auto">
          <a:xfrm flipH="0" flipV="0">
            <a:off x="1423528" y="2203822"/>
            <a:ext cx="2913528" cy="2427940"/>
          </a:xfrm>
          <a:prstGeom prst="rect">
            <a:avLst/>
          </a:prstGeom>
          <a:noFill/>
          <a:ln w="12699" cap="flat" cmpd="sng" algn="ctr">
            <a:solidFill>
              <a:schemeClr val="accent1">
                <a:lumMod val="50196"/>
              </a:schemeClr>
            </a:solidFill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5423814" name=""/>
          <p:cNvSpPr/>
          <p:nvPr/>
        </p:nvSpPr>
        <p:spPr bwMode="auto">
          <a:xfrm flipH="0" flipV="0">
            <a:off x="1628969" y="3186204"/>
            <a:ext cx="2502645" cy="485587"/>
          </a:xfrm>
          <a:prstGeom prst="rect">
            <a:avLst/>
          </a:prstGeom>
          <a:solidFill>
            <a:schemeClr val="bg2">
              <a:lumMod val="95000"/>
            </a:schemeClr>
          </a:solidFill>
          <a:ln w="12699" cap="flat" cmpd="sng" algn="ctr">
            <a:solidFill>
              <a:schemeClr val="accent1">
                <a:lumMod val="50196"/>
              </a:schemeClr>
            </a:solidFill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p>
            <a:pPr>
              <a:defRPr/>
            </a:pPr>
            <a:endParaRPr/>
          </a:p>
        </p:txBody>
      </p:sp>
      <p:cxnSp>
        <p:nvCxnSpPr>
          <p:cNvPr id="593318792" name=""/>
          <p:cNvCxnSpPr>
            <a:cxnSpLocks/>
          </p:cNvCxnSpPr>
          <p:nvPr/>
        </p:nvCxnSpPr>
        <p:spPr bwMode="auto">
          <a:xfrm flipH="0" flipV="0">
            <a:off x="2170586" y="3186204"/>
            <a:ext cx="0" cy="504263"/>
          </a:xfrm>
          <a:prstGeom prst="line">
            <a:avLst/>
          </a:prstGeom>
          <a:ln w="19049" cap="flat" cmpd="sng" algn="ctr">
            <a:solidFill>
              <a:schemeClr val="tx1"/>
            </a:solidFill>
            <a:prstDash val="solid"/>
            <a:miter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4748090" name=""/>
          <p:cNvCxnSpPr>
            <a:cxnSpLocks/>
          </p:cNvCxnSpPr>
          <p:nvPr/>
        </p:nvCxnSpPr>
        <p:spPr bwMode="auto">
          <a:xfrm flipH="0" flipV="0">
            <a:off x="2864189" y="3179440"/>
            <a:ext cx="0" cy="504263"/>
          </a:xfrm>
          <a:prstGeom prst="line">
            <a:avLst/>
          </a:prstGeom>
          <a:ln w="19049" cap="flat" cmpd="sng" algn="ctr">
            <a:solidFill>
              <a:schemeClr val="tx1"/>
            </a:solidFill>
            <a:prstDash val="solid"/>
            <a:miter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85525" name=""/>
          <p:cNvCxnSpPr>
            <a:cxnSpLocks/>
          </p:cNvCxnSpPr>
          <p:nvPr/>
        </p:nvCxnSpPr>
        <p:spPr bwMode="auto">
          <a:xfrm flipH="0" flipV="0">
            <a:off x="3557791" y="3186204"/>
            <a:ext cx="0" cy="490734"/>
          </a:xfrm>
          <a:prstGeom prst="line">
            <a:avLst/>
          </a:prstGeom>
          <a:ln w="19049" cap="flat" cmpd="sng" algn="ctr">
            <a:solidFill>
              <a:schemeClr val="tx1"/>
            </a:solidFill>
            <a:prstDash val="solid"/>
            <a:miter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119833" name=""/>
          <p:cNvSpPr txBox="1"/>
          <p:nvPr/>
        </p:nvSpPr>
        <p:spPr bwMode="auto">
          <a:xfrm flipH="0" flipV="0">
            <a:off x="1703675" y="4008675"/>
            <a:ext cx="432797" cy="244198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T0</a:t>
            </a:r>
            <a:endParaRPr/>
          </a:p>
        </p:txBody>
      </p:sp>
      <p:sp>
        <p:nvSpPr>
          <p:cNvPr id="956404493" name=""/>
          <p:cNvSpPr txBox="1"/>
          <p:nvPr/>
        </p:nvSpPr>
        <p:spPr bwMode="auto">
          <a:xfrm flipH="0" flipV="0">
            <a:off x="3033770" y="4008675"/>
            <a:ext cx="433517" cy="244198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T2</a:t>
            </a:r>
            <a:endParaRPr/>
          </a:p>
        </p:txBody>
      </p:sp>
      <p:sp>
        <p:nvSpPr>
          <p:cNvPr id="128298186" name=""/>
          <p:cNvSpPr txBox="1"/>
          <p:nvPr/>
        </p:nvSpPr>
        <p:spPr bwMode="auto">
          <a:xfrm flipH="0" flipV="0">
            <a:off x="2368362" y="4008675"/>
            <a:ext cx="433517" cy="244198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T1</a:t>
            </a:r>
            <a:endParaRPr/>
          </a:p>
        </p:txBody>
      </p:sp>
      <p:sp>
        <p:nvSpPr>
          <p:cNvPr id="1644828090" name=""/>
          <p:cNvSpPr txBox="1"/>
          <p:nvPr/>
        </p:nvSpPr>
        <p:spPr bwMode="auto">
          <a:xfrm flipH="0" flipV="0">
            <a:off x="3699177" y="4008675"/>
            <a:ext cx="433517" cy="244198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T3</a:t>
            </a:r>
            <a:endParaRPr/>
          </a:p>
        </p:txBody>
      </p:sp>
      <p:sp>
        <p:nvSpPr>
          <p:cNvPr id="1439337800" name=""/>
          <p:cNvSpPr txBox="1"/>
          <p:nvPr/>
        </p:nvSpPr>
        <p:spPr bwMode="auto">
          <a:xfrm flipH="0" flipV="0">
            <a:off x="2526933" y="2935239"/>
            <a:ext cx="674870" cy="24419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buffer</a:t>
            </a:r>
            <a:endParaRPr/>
          </a:p>
        </p:txBody>
      </p:sp>
      <p:sp>
        <p:nvSpPr>
          <p:cNvPr id="1603479688" name=""/>
          <p:cNvSpPr txBox="1"/>
          <p:nvPr/>
        </p:nvSpPr>
        <p:spPr bwMode="auto">
          <a:xfrm flipH="0" flipV="0">
            <a:off x="2199915" y="2390586"/>
            <a:ext cx="1329627" cy="27467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200" b="1"/>
              <a:t>Rank 0</a:t>
            </a:r>
            <a:endParaRPr sz="1200" b="1"/>
          </a:p>
        </p:txBody>
      </p:sp>
      <p:cxnSp>
        <p:nvCxnSpPr>
          <p:cNvPr id="981115832" name=""/>
          <p:cNvCxnSpPr>
            <a:cxnSpLocks/>
          </p:cNvCxnSpPr>
          <p:nvPr/>
        </p:nvCxnSpPr>
        <p:spPr bwMode="auto">
          <a:xfrm rot="16199932" flipH="0" flipV="1">
            <a:off x="1731123" y="3836043"/>
            <a:ext cx="366763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0535295" name=""/>
          <p:cNvCxnSpPr>
            <a:cxnSpLocks/>
          </p:cNvCxnSpPr>
          <p:nvPr/>
        </p:nvCxnSpPr>
        <p:spPr bwMode="auto">
          <a:xfrm rot="16199932" flipH="0" flipV="1">
            <a:off x="2398207" y="3836043"/>
            <a:ext cx="366763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9669367" name=""/>
          <p:cNvCxnSpPr>
            <a:cxnSpLocks/>
          </p:cNvCxnSpPr>
          <p:nvPr/>
        </p:nvCxnSpPr>
        <p:spPr bwMode="auto">
          <a:xfrm rot="16199932" flipH="0" flipV="1">
            <a:off x="3065292" y="3836043"/>
            <a:ext cx="366763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967426" name=""/>
          <p:cNvCxnSpPr>
            <a:cxnSpLocks/>
          </p:cNvCxnSpPr>
          <p:nvPr/>
        </p:nvCxnSpPr>
        <p:spPr bwMode="auto">
          <a:xfrm rot="16199932" flipH="0" flipV="1">
            <a:off x="3732374" y="3836043"/>
            <a:ext cx="366763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0007452" name=""/>
          <p:cNvSpPr txBox="1"/>
          <p:nvPr/>
        </p:nvSpPr>
        <p:spPr bwMode="auto">
          <a:xfrm flipH="0" flipV="0">
            <a:off x="1696910" y="3309472"/>
            <a:ext cx="434956" cy="244198"/>
          </a:xfrm>
          <a:prstGeom prst="rect">
            <a:avLst/>
          </a:prstGeom>
          <a:noFill/>
          <a:ln w="12699">
            <a:noFill/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p0</a:t>
            </a:r>
            <a:endParaRPr/>
          </a:p>
        </p:txBody>
      </p:sp>
      <p:sp>
        <p:nvSpPr>
          <p:cNvPr id="330045932" name=""/>
          <p:cNvSpPr txBox="1"/>
          <p:nvPr/>
        </p:nvSpPr>
        <p:spPr bwMode="auto">
          <a:xfrm flipH="0" flipV="0">
            <a:off x="3027006" y="3309472"/>
            <a:ext cx="434237" cy="244198"/>
          </a:xfrm>
          <a:prstGeom prst="rect">
            <a:avLst/>
          </a:prstGeom>
          <a:noFill/>
          <a:ln w="12699">
            <a:noFill/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p2</a:t>
            </a:r>
            <a:endParaRPr/>
          </a:p>
        </p:txBody>
      </p:sp>
      <p:sp>
        <p:nvSpPr>
          <p:cNvPr id="313798477" name=""/>
          <p:cNvSpPr txBox="1"/>
          <p:nvPr/>
        </p:nvSpPr>
        <p:spPr bwMode="auto">
          <a:xfrm flipH="0" flipV="0">
            <a:off x="2361597" y="3309472"/>
            <a:ext cx="434237" cy="244198"/>
          </a:xfrm>
          <a:prstGeom prst="rect">
            <a:avLst/>
          </a:prstGeom>
          <a:noFill/>
          <a:ln w="12699">
            <a:noFill/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p1</a:t>
            </a:r>
            <a:endParaRPr/>
          </a:p>
        </p:txBody>
      </p:sp>
      <p:sp>
        <p:nvSpPr>
          <p:cNvPr id="114236624" name=""/>
          <p:cNvSpPr txBox="1"/>
          <p:nvPr/>
        </p:nvSpPr>
        <p:spPr bwMode="auto">
          <a:xfrm flipH="0" flipV="0">
            <a:off x="3692411" y="3309472"/>
            <a:ext cx="434237" cy="244198"/>
          </a:xfrm>
          <a:prstGeom prst="rect">
            <a:avLst/>
          </a:prstGeom>
          <a:noFill/>
          <a:ln w="12699">
            <a:noFill/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p3</a:t>
            </a:r>
            <a:endParaRPr/>
          </a:p>
        </p:txBody>
      </p:sp>
      <p:sp>
        <p:nvSpPr>
          <p:cNvPr id="1997702840" name=""/>
          <p:cNvSpPr/>
          <p:nvPr/>
        </p:nvSpPr>
        <p:spPr bwMode="auto">
          <a:xfrm flipH="0" flipV="0">
            <a:off x="7205158" y="2217601"/>
            <a:ext cx="2913528" cy="2427940"/>
          </a:xfrm>
          <a:prstGeom prst="rect">
            <a:avLst/>
          </a:prstGeom>
          <a:noFill/>
          <a:ln w="12699" cap="flat" cmpd="sng" algn="ctr">
            <a:solidFill>
              <a:schemeClr val="accent1">
                <a:lumMod val="50196"/>
              </a:schemeClr>
            </a:solidFill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8309555" name=""/>
          <p:cNvSpPr/>
          <p:nvPr/>
        </p:nvSpPr>
        <p:spPr bwMode="auto">
          <a:xfrm flipH="0" flipV="0">
            <a:off x="7410600" y="3199984"/>
            <a:ext cx="2502645" cy="485587"/>
          </a:xfrm>
          <a:prstGeom prst="rect">
            <a:avLst/>
          </a:prstGeom>
          <a:solidFill>
            <a:schemeClr val="bg2">
              <a:lumMod val="95000"/>
            </a:schemeClr>
          </a:solidFill>
          <a:ln w="12699" cap="flat" cmpd="sng" algn="ctr">
            <a:solidFill>
              <a:schemeClr val="accent1">
                <a:lumMod val="50196"/>
              </a:schemeClr>
            </a:solidFill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p>
            <a:pPr>
              <a:defRPr/>
            </a:pPr>
            <a:endParaRPr/>
          </a:p>
        </p:txBody>
      </p:sp>
      <p:cxnSp>
        <p:nvCxnSpPr>
          <p:cNvPr id="353182902" name=""/>
          <p:cNvCxnSpPr>
            <a:cxnSpLocks/>
          </p:cNvCxnSpPr>
          <p:nvPr/>
        </p:nvCxnSpPr>
        <p:spPr bwMode="auto">
          <a:xfrm flipH="0" flipV="0">
            <a:off x="7952217" y="3199984"/>
            <a:ext cx="0" cy="504263"/>
          </a:xfrm>
          <a:prstGeom prst="line">
            <a:avLst/>
          </a:prstGeom>
          <a:ln w="19049" cap="flat" cmpd="sng" algn="ctr">
            <a:solidFill>
              <a:schemeClr val="tx1"/>
            </a:solidFill>
            <a:prstDash val="solid"/>
            <a:miter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8056571" name=""/>
          <p:cNvCxnSpPr>
            <a:cxnSpLocks/>
          </p:cNvCxnSpPr>
          <p:nvPr/>
        </p:nvCxnSpPr>
        <p:spPr bwMode="auto">
          <a:xfrm flipH="0" flipV="0">
            <a:off x="8645819" y="3193219"/>
            <a:ext cx="0" cy="504263"/>
          </a:xfrm>
          <a:prstGeom prst="line">
            <a:avLst/>
          </a:prstGeom>
          <a:ln w="19049" cap="flat" cmpd="sng" algn="ctr">
            <a:solidFill>
              <a:schemeClr val="tx1"/>
            </a:solidFill>
            <a:prstDash val="solid"/>
            <a:miter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7312926" name=""/>
          <p:cNvCxnSpPr>
            <a:cxnSpLocks/>
          </p:cNvCxnSpPr>
          <p:nvPr/>
        </p:nvCxnSpPr>
        <p:spPr bwMode="auto">
          <a:xfrm flipH="0" flipV="0">
            <a:off x="9339422" y="3199984"/>
            <a:ext cx="0" cy="490734"/>
          </a:xfrm>
          <a:prstGeom prst="line">
            <a:avLst/>
          </a:prstGeom>
          <a:ln w="19049" cap="flat" cmpd="sng" algn="ctr">
            <a:solidFill>
              <a:schemeClr val="tx1"/>
            </a:solidFill>
            <a:prstDash val="solid"/>
            <a:miter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7499913" name=""/>
          <p:cNvSpPr txBox="1"/>
          <p:nvPr/>
        </p:nvSpPr>
        <p:spPr bwMode="auto">
          <a:xfrm flipH="0" flipV="0">
            <a:off x="7485305" y="4022454"/>
            <a:ext cx="432797" cy="244198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T0</a:t>
            </a:r>
            <a:endParaRPr/>
          </a:p>
        </p:txBody>
      </p:sp>
      <p:sp>
        <p:nvSpPr>
          <p:cNvPr id="321366803" name=""/>
          <p:cNvSpPr txBox="1"/>
          <p:nvPr/>
        </p:nvSpPr>
        <p:spPr bwMode="auto">
          <a:xfrm flipH="0" flipV="0">
            <a:off x="8815401" y="4022454"/>
            <a:ext cx="433517" cy="244198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T2</a:t>
            </a:r>
            <a:endParaRPr/>
          </a:p>
        </p:txBody>
      </p:sp>
      <p:sp>
        <p:nvSpPr>
          <p:cNvPr id="46048304" name=""/>
          <p:cNvSpPr txBox="1"/>
          <p:nvPr/>
        </p:nvSpPr>
        <p:spPr bwMode="auto">
          <a:xfrm flipH="0" flipV="0">
            <a:off x="8149992" y="4022454"/>
            <a:ext cx="433517" cy="244198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T1</a:t>
            </a:r>
            <a:endParaRPr/>
          </a:p>
        </p:txBody>
      </p:sp>
      <p:sp>
        <p:nvSpPr>
          <p:cNvPr id="437549337" name=""/>
          <p:cNvSpPr txBox="1"/>
          <p:nvPr/>
        </p:nvSpPr>
        <p:spPr bwMode="auto">
          <a:xfrm flipH="0" flipV="0">
            <a:off x="9480807" y="4022454"/>
            <a:ext cx="433517" cy="244198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T3</a:t>
            </a:r>
            <a:endParaRPr/>
          </a:p>
        </p:txBody>
      </p:sp>
      <p:sp>
        <p:nvSpPr>
          <p:cNvPr id="1532239604" name=""/>
          <p:cNvSpPr txBox="1"/>
          <p:nvPr/>
        </p:nvSpPr>
        <p:spPr bwMode="auto">
          <a:xfrm flipH="0" flipV="0">
            <a:off x="8308563" y="2949019"/>
            <a:ext cx="674870" cy="24419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buffer</a:t>
            </a:r>
            <a:endParaRPr/>
          </a:p>
        </p:txBody>
      </p:sp>
      <p:sp>
        <p:nvSpPr>
          <p:cNvPr id="2001028114" name=""/>
          <p:cNvSpPr txBox="1"/>
          <p:nvPr/>
        </p:nvSpPr>
        <p:spPr bwMode="auto">
          <a:xfrm flipH="0" flipV="0">
            <a:off x="7981545" y="2404366"/>
            <a:ext cx="1331068" cy="27467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200" b="1"/>
              <a:t>Rank 1</a:t>
            </a:r>
            <a:endParaRPr sz="1200" b="1"/>
          </a:p>
        </p:txBody>
      </p:sp>
      <p:cxnSp>
        <p:nvCxnSpPr>
          <p:cNvPr id="1990612085" name=""/>
          <p:cNvCxnSpPr>
            <a:cxnSpLocks/>
          </p:cNvCxnSpPr>
          <p:nvPr/>
        </p:nvCxnSpPr>
        <p:spPr bwMode="auto">
          <a:xfrm rot="16199932" flipH="0" flipV="1">
            <a:off x="7512753" y="3849822"/>
            <a:ext cx="366763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9741249" name=""/>
          <p:cNvCxnSpPr>
            <a:cxnSpLocks/>
          </p:cNvCxnSpPr>
          <p:nvPr/>
        </p:nvCxnSpPr>
        <p:spPr bwMode="auto">
          <a:xfrm rot="16199932" flipH="0" flipV="1">
            <a:off x="8179836" y="3849822"/>
            <a:ext cx="366763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2233638" name=""/>
          <p:cNvCxnSpPr>
            <a:cxnSpLocks/>
          </p:cNvCxnSpPr>
          <p:nvPr/>
        </p:nvCxnSpPr>
        <p:spPr bwMode="auto">
          <a:xfrm rot="16199932" flipH="0" flipV="1">
            <a:off x="8846920" y="3849822"/>
            <a:ext cx="366763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0529777" name=""/>
          <p:cNvCxnSpPr>
            <a:cxnSpLocks/>
          </p:cNvCxnSpPr>
          <p:nvPr/>
        </p:nvCxnSpPr>
        <p:spPr bwMode="auto">
          <a:xfrm rot="16199932" flipH="0" flipV="1">
            <a:off x="9514004" y="3849822"/>
            <a:ext cx="366763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3901117" name=""/>
          <p:cNvSpPr txBox="1"/>
          <p:nvPr/>
        </p:nvSpPr>
        <p:spPr bwMode="auto">
          <a:xfrm flipH="0" flipV="0">
            <a:off x="7478541" y="3323251"/>
            <a:ext cx="434956" cy="244198"/>
          </a:xfrm>
          <a:prstGeom prst="rect">
            <a:avLst/>
          </a:prstGeom>
          <a:noFill/>
          <a:ln w="12699">
            <a:noFill/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p0</a:t>
            </a:r>
            <a:endParaRPr/>
          </a:p>
        </p:txBody>
      </p:sp>
      <p:sp>
        <p:nvSpPr>
          <p:cNvPr id="1827633376" name=""/>
          <p:cNvSpPr txBox="1"/>
          <p:nvPr/>
        </p:nvSpPr>
        <p:spPr bwMode="auto">
          <a:xfrm flipH="0" flipV="0">
            <a:off x="8808635" y="3323251"/>
            <a:ext cx="434237" cy="244198"/>
          </a:xfrm>
          <a:prstGeom prst="rect">
            <a:avLst/>
          </a:prstGeom>
          <a:noFill/>
          <a:ln w="12699">
            <a:noFill/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p2</a:t>
            </a:r>
            <a:endParaRPr/>
          </a:p>
        </p:txBody>
      </p:sp>
      <p:sp>
        <p:nvSpPr>
          <p:cNvPr id="154422153" name=""/>
          <p:cNvSpPr txBox="1"/>
          <p:nvPr/>
        </p:nvSpPr>
        <p:spPr bwMode="auto">
          <a:xfrm flipH="0" flipV="0">
            <a:off x="8143228" y="3323251"/>
            <a:ext cx="434237" cy="244198"/>
          </a:xfrm>
          <a:prstGeom prst="rect">
            <a:avLst/>
          </a:prstGeom>
          <a:noFill/>
          <a:ln w="12699">
            <a:noFill/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p1</a:t>
            </a:r>
            <a:endParaRPr/>
          </a:p>
        </p:txBody>
      </p:sp>
      <p:sp>
        <p:nvSpPr>
          <p:cNvPr id="776698328" name=""/>
          <p:cNvSpPr txBox="1"/>
          <p:nvPr/>
        </p:nvSpPr>
        <p:spPr bwMode="auto">
          <a:xfrm flipH="0" flipV="0">
            <a:off x="9474043" y="3323251"/>
            <a:ext cx="434237" cy="244198"/>
          </a:xfrm>
          <a:prstGeom prst="rect">
            <a:avLst/>
          </a:prstGeom>
          <a:noFill/>
          <a:ln w="12699">
            <a:noFill/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p3</a:t>
            </a:r>
            <a:endParaRPr/>
          </a:p>
        </p:txBody>
      </p:sp>
      <p:sp>
        <p:nvSpPr>
          <p:cNvPr id="250941952" name=""/>
          <p:cNvSpPr/>
          <p:nvPr/>
        </p:nvSpPr>
        <p:spPr bwMode="auto">
          <a:xfrm flipH="0" flipV="0">
            <a:off x="4965864" y="3223845"/>
            <a:ext cx="1685191" cy="402979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80384246" name=""/>
          <p:cNvSpPr txBox="1"/>
          <p:nvPr/>
        </p:nvSpPr>
        <p:spPr bwMode="auto">
          <a:xfrm flipH="0" flipV="0">
            <a:off x="4529157" y="2527925"/>
            <a:ext cx="2524500" cy="7623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206777" indent="-206777">
              <a:buFont typeface="Arial"/>
              <a:buChar char="•"/>
              <a:defRPr/>
            </a:pPr>
            <a:r>
              <a:rPr sz="1100"/>
              <a:t>Send(buffer)</a:t>
            </a:r>
            <a:endParaRPr sz="1100"/>
          </a:p>
          <a:p>
            <a:pPr marL="206777" indent="-206777">
              <a:buFont typeface="Arial"/>
              <a:buChar char="•"/>
              <a:defRPr/>
            </a:pPr>
            <a:r>
              <a:rPr sz="1100"/>
              <a:t>Send(p0); Send(p1)...</a:t>
            </a:r>
            <a:endParaRPr sz="1100"/>
          </a:p>
          <a:p>
            <a:pPr marL="206777" indent="-206777">
              <a:buFont typeface="Arial"/>
              <a:buChar char="•"/>
              <a:defRPr/>
            </a:pPr>
            <a:r>
              <a:rPr sz="1100"/>
              <a:t>PSend(buffer)</a:t>
            </a:r>
            <a:endParaRPr sz="1100"/>
          </a:p>
          <a:p>
            <a:pPr marL="206777" indent="-206777">
              <a:buFont typeface="Arial"/>
              <a:buChar char="•"/>
              <a:defRPr/>
            </a:pPr>
            <a:r>
              <a:rPr sz="1100"/>
              <a:t>...</a:t>
            </a:r>
            <a:endParaRPr sz="8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7" name="PlaceHolder 1"/>
          <p:cNvSpPr>
            <a:spLocks noGrp="1"/>
          </p:cNvSpPr>
          <p:nvPr>
            <p:ph type="title"/>
          </p:nvPr>
        </p:nvSpPr>
        <p:spPr bwMode="auto">
          <a:xfrm>
            <a:off x="623879" y="479880"/>
            <a:ext cx="8068320" cy="610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2400" b="1" strike="noStrike" spc="-1">
                <a:solidFill>
                  <a:srgbClr val="1D3D91"/>
                </a:solidFill>
                <a:latin typeface="Overpass"/>
              </a:rPr>
              <a:t>MPI-4.1: Blocking/Nonblocking Send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8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defRPr/>
            </a:pPr>
            <a:r>
              <a:rPr lang="en-US" sz="1800" b="1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Order (3.5)</a:t>
            </a:r>
            <a:r>
              <a:rPr lang="en-US" sz="18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. Messages are </a:t>
            </a:r>
            <a:r>
              <a:rPr lang="en-US" sz="1800" b="0" i="1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nonovertaking</a:t>
            </a:r>
            <a:r>
              <a:rPr lang="en-US" sz="18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: </a:t>
            </a: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If a sender sends two messages in succession to the</a:t>
            </a:r>
            <a:endParaRPr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same destination, and both match the same receive, then this operation cannot receive the</a:t>
            </a:r>
            <a:endParaRPr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second message if the first one is still pending. [analogously for receive operations]</a:t>
            </a:r>
            <a:endParaRPr sz="1800" b="0" strike="noStrike" spc="0">
              <a:solidFill>
                <a:schemeClr val="tx1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endParaRPr sz="1800" b="0" strike="noStrike" spc="0">
              <a:solidFill>
                <a:schemeClr val="bg2">
                  <a:lumMod val="75000"/>
                </a:schemeClr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1" strike="noStrike" spc="-1">
                <a:solidFill>
                  <a:schemeClr val="bg2">
                    <a:lumMod val="75000"/>
                  </a:schemeClr>
                </a:solidFill>
                <a:latin typeface="Arial"/>
                <a:ea typeface="DejaVu Sans"/>
              </a:rPr>
              <a:t>Order (3.7.4)</a:t>
            </a:r>
            <a:r>
              <a:rPr lang="en-US" sz="1800" b="0" strike="noStrike" spc="-1">
                <a:solidFill>
                  <a:schemeClr val="bg2">
                    <a:lumMod val="75000"/>
                  </a:schemeClr>
                </a:solidFill>
                <a:latin typeface="Arial"/>
                <a:ea typeface="DejaVu Sans"/>
              </a:rPr>
              <a:t>. Nonblocking communication operations are </a:t>
            </a:r>
            <a:r>
              <a:rPr lang="en-US" sz="1800" b="0" i="1" strike="noStrike" spc="0">
                <a:solidFill>
                  <a:schemeClr val="bg2">
                    <a:lumMod val="75000"/>
                  </a:schemeClr>
                </a:solidFill>
                <a:latin typeface="Arial"/>
                <a:ea typeface="DejaVu Sans"/>
              </a:rPr>
              <a:t>ordered </a:t>
            </a:r>
            <a:r>
              <a:rPr lang="en-US" sz="1800" b="0" strike="noStrike" spc="0">
                <a:solidFill>
                  <a:schemeClr val="bg2">
                    <a:lumMod val="75000"/>
                  </a:schemeClr>
                </a:solidFill>
                <a:latin typeface="Arial"/>
                <a:ea typeface="DejaVu Sans"/>
              </a:rPr>
              <a:t>according to the execution</a:t>
            </a:r>
            <a:endParaRPr sz="1800" b="0" strike="noStrike" spc="0">
              <a:solidFill>
                <a:schemeClr val="bg2">
                  <a:lumMod val="75000"/>
                </a:schemeClr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strike="noStrike" spc="-1">
                <a:solidFill>
                  <a:schemeClr val="bg2">
                    <a:lumMod val="75000"/>
                  </a:schemeClr>
                </a:solidFill>
                <a:latin typeface="Arial"/>
                <a:ea typeface="DejaVu Sans"/>
              </a:rPr>
              <a:t>order of the calls that initiate the communication. 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68990712" name="PlaceHolder 1"/>
          <p:cNvSpPr>
            <a:spLocks noGrp="1"/>
          </p:cNvSpPr>
          <p:nvPr>
            <p:ph type="title"/>
          </p:nvPr>
        </p:nvSpPr>
        <p:spPr bwMode="auto">
          <a:xfrm>
            <a:off x="623878" y="479880"/>
            <a:ext cx="8068320" cy="610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MPI-4.1: Blocking/Nonblocking Send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8195212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defRPr/>
            </a:pPr>
            <a:r>
              <a:rPr lang="en-US" sz="1800" b="1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Order (3.5)</a:t>
            </a:r>
            <a:r>
              <a:rPr lang="en-US" sz="18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. Messages are </a:t>
            </a:r>
            <a:r>
              <a:rPr lang="en-US" sz="1800" b="0" i="1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nonovertaking</a:t>
            </a:r>
            <a:r>
              <a:rPr lang="en-US" sz="18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: </a:t>
            </a: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If a sender sends two messages in succession to the</a:t>
            </a:r>
            <a:endParaRPr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same destination, and both match the same receive, then this operation cannot receive the</a:t>
            </a:r>
            <a:endParaRPr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second message if the first one is still pending. [analogously for receive operations]</a:t>
            </a:r>
            <a:endParaRPr sz="1800" b="0" strike="noStrike" spc="0">
              <a:solidFill>
                <a:schemeClr val="tx1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endParaRPr sz="18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1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  <a:ea typeface="DejaVu Sans"/>
              </a:rPr>
              <a:t>Order (3.7.4)</a:t>
            </a:r>
            <a:r>
              <a:rPr lang="en-US" sz="18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  <a:ea typeface="DejaVu Sans"/>
              </a:rPr>
              <a:t>. Nonblocking communication operations are </a:t>
            </a:r>
            <a:r>
              <a:rPr lang="en-US" sz="1800" b="0" i="1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  <a:ea typeface="DejaVu Sans"/>
              </a:rPr>
              <a:t>ordered </a:t>
            </a:r>
            <a:r>
              <a:rPr lang="en-US" sz="18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  <a:ea typeface="DejaVu Sans"/>
              </a:rPr>
              <a:t>according to the execution</a:t>
            </a:r>
            <a:endParaRPr sz="18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  <a:ea typeface="DejaVu Sans"/>
              </a:rPr>
              <a:t>order of the calls that initiate the communication. </a:t>
            </a:r>
            <a:endParaRPr sz="18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</p:txBody>
      </p:sp>
      <p:sp>
        <p:nvSpPr>
          <p:cNvPr id="1137687254" name="PlaceHolder 2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1453817" name="PlaceHolder 1"/>
          <p:cNvSpPr>
            <a:spLocks noGrp="1"/>
          </p:cNvSpPr>
          <p:nvPr>
            <p:ph type="title"/>
          </p:nvPr>
        </p:nvSpPr>
        <p:spPr bwMode="auto">
          <a:xfrm>
            <a:off x="623878" y="479880"/>
            <a:ext cx="8068320" cy="610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MPI-4.1: Nonblocking Communication Operations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9045036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r>
              <a:rPr lang="en-US" sz="1800" b="1" strike="noStrike" spc="0">
                <a:solidFill>
                  <a:srgbClr val="000000"/>
                </a:solidFill>
                <a:latin typeface="Arial"/>
                <a:ea typeface="DejaVu Sans"/>
              </a:rPr>
              <a:t>Progress (3.7.4)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. </a:t>
            </a:r>
            <a:endParaRPr lang="en-US" sz="1800" b="0" strike="noStrike" spc="0">
              <a:solidFill>
                <a:srgbClr val="000000"/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A call to MPI_WAIT that completes a receive will eventually terminate and return if a matching send has been started</a:t>
            </a:r>
            <a:r>
              <a:rPr lang="en-US" sz="18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  <a:ea typeface="DejaVu Sans"/>
              </a:rPr>
              <a:t>, unless the send is satisfied by another receive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. 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[analogously for sender]</a:t>
            </a:r>
            <a:endParaRPr lang="en-US" sz="1800" b="0" strike="noStrike" spc="0">
              <a:solidFill>
                <a:srgbClr val="000000"/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  <a:defRPr/>
            </a:pPr>
            <a:endParaRPr sz="1800" b="0" strike="noStrike" spc="0">
              <a:solidFill>
                <a:schemeClr val="bg2">
                  <a:lumMod val="50000"/>
                </a:schemeClr>
              </a:solidFill>
              <a:latin typeface="Arial"/>
            </a:endParaRPr>
          </a:p>
          <a:p>
            <a:pPr marL="283878" indent="-283878">
              <a:lnSpc>
                <a:spcPct val="100000"/>
              </a:lnSpc>
              <a:buFont typeface="Wingdings"/>
              <a:buChar char="Ø"/>
              <a:defRPr/>
            </a:pPr>
            <a:r>
              <a:rPr lang="en-US" sz="1800" b="0" strike="noStrike" spc="0">
                <a:solidFill>
                  <a:schemeClr val="bg2">
                    <a:lumMod val="75000"/>
                  </a:schemeClr>
                </a:solidFill>
                <a:latin typeface="Arial"/>
                <a:ea typeface="DejaVu Sans"/>
              </a:rPr>
              <a:t>No such requirement for MPI_Start/MPI_Pready!</a:t>
            </a:r>
            <a:endParaRPr sz="1800" b="0" strike="noStrike" spc="0">
              <a:solidFill>
                <a:schemeClr val="bg2">
                  <a:lumMod val="75000"/>
                </a:schemeClr>
              </a:solidFill>
              <a:latin typeface="Arial"/>
              <a:ea typeface="DejaVu Sans"/>
            </a:endParaRPr>
          </a:p>
          <a:p>
            <a:pPr marL="283879" indent="-283879">
              <a:lnSpc>
                <a:spcPct val="100000"/>
              </a:lnSpc>
              <a:buFont typeface="Wingdings"/>
              <a:buChar char="Ø"/>
              <a:defRPr/>
            </a:pPr>
            <a:r>
              <a:rPr lang="en-US" sz="1800" b="0" strike="noStrike" spc="0">
                <a:solidFill>
                  <a:schemeClr val="bg2">
                    <a:lumMod val="75000"/>
                  </a:schemeClr>
                </a:solidFill>
                <a:latin typeface="Arial"/>
                <a:ea typeface="DejaVu Sans"/>
              </a:rPr>
              <a:t>Similar for completion tests (MPI_Test / MPI_Request_get_status)</a:t>
            </a:r>
            <a:endParaRPr sz="1800" b="0" strike="noStrike" spc="0">
              <a:solidFill>
                <a:schemeClr val="bg2">
                  <a:lumMod val="75000"/>
                </a:schemeClr>
              </a:solidFill>
              <a:latin typeface="Arial"/>
              <a:ea typeface="DejaVu Sans"/>
            </a:endParaRPr>
          </a:p>
          <a:p>
            <a:pPr marL="283879" indent="-283879">
              <a:lnSpc>
                <a:spcPct val="100000"/>
              </a:lnSpc>
              <a:buFont typeface="Wingdings"/>
              <a:buChar char="Ø"/>
              <a:defRPr/>
            </a:pPr>
            <a:r>
              <a:rPr lang="en-US" sz="1800" b="0" strike="noStrike" spc="0">
                <a:solidFill>
                  <a:schemeClr val="bg2">
                    <a:lumMod val="75000"/>
                  </a:schemeClr>
                </a:solidFill>
                <a:latin typeface="Arial"/>
                <a:ea typeface="DejaVu Sans"/>
              </a:rPr>
              <a:t>Calls to these functions might cause earlier message progress</a:t>
            </a:r>
            <a:endParaRPr sz="1800" b="0" strike="noStrike" spc="0">
              <a:solidFill>
                <a:schemeClr val="tx1"/>
              </a:solidFill>
              <a:latin typeface="Arial"/>
            </a:endParaRPr>
          </a:p>
        </p:txBody>
      </p:sp>
      <p:sp>
        <p:nvSpPr>
          <p:cNvPr id="1941926072" name="PlaceHolder 2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80211136" name="PlaceHolder 1"/>
          <p:cNvSpPr>
            <a:spLocks noGrp="1"/>
          </p:cNvSpPr>
          <p:nvPr>
            <p:ph type="title"/>
          </p:nvPr>
        </p:nvSpPr>
        <p:spPr bwMode="auto">
          <a:xfrm>
            <a:off x="623877" y="479880"/>
            <a:ext cx="8068320" cy="610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MPI-4.1: Nonblocking Communication Operations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5311182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r>
              <a:rPr lang="en-US" sz="1800" b="1" strike="noStrike" spc="0">
                <a:solidFill>
                  <a:srgbClr val="000000"/>
                </a:solidFill>
                <a:latin typeface="Arial"/>
                <a:ea typeface="DejaVu Sans"/>
              </a:rPr>
              <a:t>Progress (3.7.4)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. </a:t>
            </a:r>
            <a:endParaRPr lang="en-US" sz="1800" b="0" strike="noStrike" spc="0">
              <a:solidFill>
                <a:srgbClr val="000000"/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A call to MPI_WAIT that completes a receive will eventually terminate and return if a matching send has been started</a:t>
            </a:r>
            <a:r>
              <a:rPr lang="en-US" sz="18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  <a:ea typeface="DejaVu Sans"/>
              </a:rPr>
              <a:t>, unless the send is satisfied by another receive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. 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[analogously for sender]</a:t>
            </a:r>
            <a:endParaRPr lang="en-US" sz="1800" b="0" strike="noStrike" spc="0">
              <a:solidFill>
                <a:srgbClr val="000000"/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  <a:defRPr/>
            </a:pPr>
            <a:endParaRPr sz="1800" b="0" strike="noStrike" spc="0">
              <a:solidFill>
                <a:schemeClr val="bg2">
                  <a:lumMod val="50000"/>
                </a:schemeClr>
              </a:solidFill>
              <a:latin typeface="Arial"/>
            </a:endParaRPr>
          </a:p>
          <a:p>
            <a:pPr marL="283878" indent="-283878">
              <a:lnSpc>
                <a:spcPct val="100000"/>
              </a:lnSpc>
              <a:buFont typeface="Wingdings"/>
              <a:buChar char="Ø"/>
              <a:defRPr/>
            </a:pPr>
            <a:r>
              <a:rPr lang="en-US" sz="18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  <a:ea typeface="DejaVu Sans"/>
              </a:rPr>
              <a:t>No such requirement for MPI_Start/MPI_Pready!</a:t>
            </a:r>
            <a:endParaRPr sz="18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  <a:ea typeface="DejaVu Sans"/>
            </a:endParaRPr>
          </a:p>
          <a:p>
            <a:pPr marL="283878" indent="-283878">
              <a:lnSpc>
                <a:spcPct val="100000"/>
              </a:lnSpc>
              <a:buFont typeface="Wingdings"/>
              <a:buChar char="Ø"/>
              <a:defRPr/>
            </a:pPr>
            <a:r>
              <a:rPr lang="en-US" sz="1800" b="0" strike="noStrike" spc="0">
                <a:solidFill>
                  <a:schemeClr val="bg2">
                    <a:lumMod val="75000"/>
                  </a:schemeClr>
                </a:solidFill>
                <a:latin typeface="Arial"/>
                <a:ea typeface="DejaVu Sans"/>
              </a:rPr>
              <a:t>Similar for completion tests (MPI_Test / MPI_Request_get_status)</a:t>
            </a:r>
            <a:endParaRPr sz="1800" b="0" strike="noStrike" spc="0">
              <a:solidFill>
                <a:schemeClr val="bg2">
                  <a:lumMod val="75000"/>
                </a:schemeClr>
              </a:solidFill>
              <a:latin typeface="Arial"/>
              <a:ea typeface="DejaVu Sans"/>
            </a:endParaRPr>
          </a:p>
          <a:p>
            <a:pPr marL="283878" indent="-283878">
              <a:lnSpc>
                <a:spcPct val="100000"/>
              </a:lnSpc>
              <a:buFont typeface="Wingdings"/>
              <a:buChar char="Ø"/>
              <a:defRPr/>
            </a:pPr>
            <a:r>
              <a:rPr lang="en-US" sz="1800" b="0" strike="noStrike" spc="0">
                <a:solidFill>
                  <a:schemeClr val="bg2">
                    <a:lumMod val="75000"/>
                  </a:schemeClr>
                </a:solidFill>
                <a:latin typeface="Arial"/>
                <a:ea typeface="DejaVu Sans"/>
              </a:rPr>
              <a:t>Calls to these functions might cause earlier message progress</a:t>
            </a:r>
            <a:endParaRPr sz="1800" b="0" strike="noStrike" spc="0">
              <a:solidFill>
                <a:schemeClr val="tx1"/>
              </a:solidFill>
              <a:latin typeface="Arial"/>
            </a:endParaRPr>
          </a:p>
        </p:txBody>
      </p:sp>
      <p:sp>
        <p:nvSpPr>
          <p:cNvPr id="627281513" name="PlaceHolder 2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20352437" name="PlaceHolder 1"/>
          <p:cNvSpPr>
            <a:spLocks noGrp="1"/>
          </p:cNvSpPr>
          <p:nvPr>
            <p:ph type="title"/>
          </p:nvPr>
        </p:nvSpPr>
        <p:spPr bwMode="auto">
          <a:xfrm>
            <a:off x="623877" y="479880"/>
            <a:ext cx="8068320" cy="610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MPI-4.1: Nonblocking Communication Operations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6095502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r>
              <a:rPr lang="en-US" sz="1800" b="1" strike="noStrike" spc="0">
                <a:solidFill>
                  <a:srgbClr val="000000"/>
                </a:solidFill>
                <a:latin typeface="Arial"/>
                <a:ea typeface="DejaVu Sans"/>
              </a:rPr>
              <a:t>Progress (3.7.4)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. </a:t>
            </a:r>
            <a:endParaRPr lang="en-US" sz="1800" b="0" strike="noStrike" spc="0">
              <a:solidFill>
                <a:srgbClr val="000000"/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A call to MPI_WAIT that completes a receive will eventually terminate and return if a matching send has been started</a:t>
            </a:r>
            <a:r>
              <a:rPr lang="en-US" sz="18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  <a:ea typeface="DejaVu Sans"/>
              </a:rPr>
              <a:t>, unless the send is satisfied by another receive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. 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[analogously for sender]</a:t>
            </a:r>
            <a:endParaRPr lang="en-US" sz="1800" b="0" strike="noStrike" spc="0">
              <a:solidFill>
                <a:srgbClr val="000000"/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  <a:defRPr/>
            </a:pPr>
            <a:endParaRPr sz="1800" b="0" strike="noStrike" spc="0">
              <a:solidFill>
                <a:schemeClr val="bg2">
                  <a:lumMod val="50000"/>
                </a:schemeClr>
              </a:solidFill>
              <a:latin typeface="Arial"/>
            </a:endParaRPr>
          </a:p>
          <a:p>
            <a:pPr marL="283878" indent="-283878">
              <a:lnSpc>
                <a:spcPct val="100000"/>
              </a:lnSpc>
              <a:buFont typeface="Wingdings"/>
              <a:buChar char="Ø"/>
              <a:defRPr/>
            </a:pPr>
            <a:r>
              <a:rPr lang="en-US" sz="18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  <a:ea typeface="DejaVu Sans"/>
              </a:rPr>
              <a:t>No such requirement for MPI_Start/MPI_Pready!</a:t>
            </a:r>
            <a:endParaRPr sz="18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  <a:ea typeface="DejaVu Sans"/>
            </a:endParaRPr>
          </a:p>
          <a:p>
            <a:pPr marL="283878" indent="-283878">
              <a:lnSpc>
                <a:spcPct val="100000"/>
              </a:lnSpc>
              <a:buFont typeface="Wingdings"/>
              <a:buChar char="Ø"/>
              <a:defRPr/>
            </a:pPr>
            <a:r>
              <a:rPr lang="en-US" sz="18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  <a:ea typeface="DejaVu Sans"/>
              </a:rPr>
              <a:t>Similar for completion tests (MPI_Test / MPI_Request_get_status)</a:t>
            </a:r>
            <a:endParaRPr sz="18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  <a:ea typeface="DejaVu Sans"/>
            </a:endParaRPr>
          </a:p>
          <a:p>
            <a:pPr marL="283878" indent="-283878">
              <a:lnSpc>
                <a:spcPct val="100000"/>
              </a:lnSpc>
              <a:buFont typeface="Wingdings"/>
              <a:buChar char="Ø"/>
              <a:defRPr/>
            </a:pPr>
            <a:r>
              <a:rPr lang="en-US" sz="1800" b="0" strike="noStrike" spc="0">
                <a:solidFill>
                  <a:schemeClr val="bg2">
                    <a:lumMod val="75000"/>
                  </a:schemeClr>
                </a:solidFill>
                <a:latin typeface="Arial"/>
                <a:ea typeface="DejaVu Sans"/>
              </a:rPr>
              <a:t>Calls to these functions might cause earlier message progress</a:t>
            </a:r>
            <a:endParaRPr sz="1800" b="0" strike="noStrike" spc="0">
              <a:solidFill>
                <a:schemeClr val="tx1"/>
              </a:solidFill>
              <a:latin typeface="Arial"/>
            </a:endParaRPr>
          </a:p>
        </p:txBody>
      </p:sp>
      <p:sp>
        <p:nvSpPr>
          <p:cNvPr id="884084513" name="PlaceHolder 2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11756659" name="PlaceHolder 1"/>
          <p:cNvSpPr>
            <a:spLocks noGrp="1"/>
          </p:cNvSpPr>
          <p:nvPr>
            <p:ph type="title"/>
          </p:nvPr>
        </p:nvSpPr>
        <p:spPr bwMode="auto">
          <a:xfrm>
            <a:off x="623877" y="479880"/>
            <a:ext cx="8068320" cy="610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MPI-4.1: Nonblocking Communication Operations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7797368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r>
              <a:rPr lang="en-US" sz="1800" b="1" strike="noStrike" spc="0">
                <a:solidFill>
                  <a:srgbClr val="000000"/>
                </a:solidFill>
                <a:latin typeface="Arial"/>
                <a:ea typeface="DejaVu Sans"/>
              </a:rPr>
              <a:t>Progress (3.7.4)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. </a:t>
            </a:r>
            <a:endParaRPr lang="en-US" sz="1800" b="0" strike="noStrike" spc="0">
              <a:solidFill>
                <a:srgbClr val="000000"/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A call to MPI_WAIT that completes a receive will eventually terminate and return if a matching send has been started</a:t>
            </a:r>
            <a:r>
              <a:rPr lang="en-US" sz="18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  <a:ea typeface="DejaVu Sans"/>
              </a:rPr>
              <a:t>, unless the send is satisfied by another receive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. 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[analogously for sender]</a:t>
            </a:r>
            <a:endParaRPr lang="en-US" sz="1800" b="0" strike="noStrike" spc="0">
              <a:solidFill>
                <a:srgbClr val="000000"/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  <a:defRPr/>
            </a:pPr>
            <a:endParaRPr sz="1800" b="0" strike="noStrike" spc="0">
              <a:solidFill>
                <a:schemeClr val="bg2">
                  <a:lumMod val="50000"/>
                </a:schemeClr>
              </a:solidFill>
              <a:latin typeface="Arial"/>
            </a:endParaRPr>
          </a:p>
          <a:p>
            <a:pPr marL="283878" indent="-283878">
              <a:lnSpc>
                <a:spcPct val="100000"/>
              </a:lnSpc>
              <a:buFont typeface="Wingdings"/>
              <a:buChar char="Ø"/>
              <a:defRPr/>
            </a:pPr>
            <a:r>
              <a:rPr lang="en-US" sz="18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  <a:ea typeface="DejaVu Sans"/>
              </a:rPr>
              <a:t>No such requirement for MPI_Start/MPI_Pready!</a:t>
            </a:r>
            <a:endParaRPr sz="18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  <a:ea typeface="DejaVu Sans"/>
            </a:endParaRPr>
          </a:p>
          <a:p>
            <a:pPr marL="283878" indent="-283878">
              <a:lnSpc>
                <a:spcPct val="100000"/>
              </a:lnSpc>
              <a:buFont typeface="Wingdings"/>
              <a:buChar char="Ø"/>
              <a:defRPr/>
            </a:pPr>
            <a:r>
              <a:rPr lang="en-US" sz="18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  <a:ea typeface="DejaVu Sans"/>
              </a:rPr>
              <a:t>Similar for completion tests (MPI_Test / MPI_Request_get_status)</a:t>
            </a:r>
            <a:endParaRPr sz="18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  <a:ea typeface="DejaVu Sans"/>
            </a:endParaRPr>
          </a:p>
          <a:p>
            <a:pPr marL="283878" indent="-283878">
              <a:lnSpc>
                <a:spcPct val="100000"/>
              </a:lnSpc>
              <a:buFont typeface="Wingdings"/>
              <a:buChar char="Ø"/>
              <a:defRPr/>
            </a:pPr>
            <a:r>
              <a:rPr lang="en-US" sz="18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  <a:ea typeface="DejaVu Sans"/>
              </a:rPr>
              <a:t>Calls to these functions might cause earlier message progress</a:t>
            </a:r>
            <a:endParaRPr sz="18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</p:txBody>
      </p:sp>
      <p:sp>
        <p:nvSpPr>
          <p:cNvPr id="735303013" name="PlaceHolder 2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title"/>
          </p:nvPr>
        </p:nvSpPr>
        <p:spPr bwMode="auto">
          <a:xfrm>
            <a:off x="623879" y="479880"/>
            <a:ext cx="8068320" cy="610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2400" b="1" strike="noStrike" spc="-1">
                <a:solidFill>
                  <a:srgbClr val="1D3D91"/>
                </a:solidFill>
                <a:latin typeface="Overpass"/>
              </a:rPr>
              <a:t>MPI-4.1: Partitioned Communication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0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Rationale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. </a:t>
            </a:r>
            <a:r>
              <a:rPr lang="en-US" sz="1800" b="0" strike="noStrike" spc="0">
                <a:solidFill>
                  <a:schemeClr val="tx1"/>
                </a:solidFill>
                <a:latin typeface="Arial"/>
                <a:ea typeface="DejaVu Sans"/>
              </a:rPr>
              <a:t>Partitioned communication is designed to provide opportunities for MPI implementations to optimize data transfers.</a:t>
            </a:r>
            <a:r>
              <a:rPr lang="en-US" sz="1800" b="0" strike="noStrike" spc="0">
                <a:solidFill>
                  <a:schemeClr val="tx1"/>
                </a:solidFill>
                <a:latin typeface="Arial"/>
                <a:ea typeface="DejaVu Sans"/>
              </a:rPr>
              <a:t> </a:t>
            </a:r>
            <a:endParaRPr sz="1800" b="0" strike="noStrike" spc="0">
              <a:solidFill>
                <a:schemeClr val="tx1"/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  <a:defRPr/>
            </a:pPr>
            <a:endParaRPr lang="en-US" sz="18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strike="noStrike" spc="0">
                <a:solidFill>
                  <a:schemeClr val="bg2">
                    <a:lumMod val="50000"/>
                  </a:schemeClr>
                </a:solidFill>
                <a:latin typeface="Arial"/>
                <a:ea typeface="DejaVu Sans"/>
              </a:rPr>
              <a:t>MPI is free to choose </a:t>
            </a:r>
            <a:r>
              <a:rPr lang="en-US" sz="1800" b="1" strike="noStrike" spc="0">
                <a:solidFill>
                  <a:schemeClr val="bg2">
                    <a:lumMod val="50000"/>
                  </a:schemeClr>
                </a:solidFill>
                <a:latin typeface="Arial"/>
                <a:ea typeface="DejaVu Sans"/>
              </a:rPr>
              <a:t>how many transfers</a:t>
            </a:r>
            <a:r>
              <a:rPr lang="en-US" sz="1800" b="0" strike="noStrike" spc="0">
                <a:solidFill>
                  <a:schemeClr val="bg2">
                    <a:lumMod val="50000"/>
                  </a:schemeClr>
                </a:solidFill>
                <a:latin typeface="Arial"/>
                <a:ea typeface="DejaVu Sans"/>
              </a:rPr>
              <a:t> to do within a partitioned communication send independent of how many partitions are reported as ready to MPI through MPI_PREADY calls. </a:t>
            </a:r>
            <a:endParaRPr sz="1800" b="0" strike="noStrike" spc="0">
              <a:solidFill>
                <a:schemeClr val="bg2">
                  <a:lumMod val="50000"/>
                </a:schemeClr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1" strike="noStrike" spc="-1">
                <a:solidFill>
                  <a:schemeClr val="bg2">
                    <a:lumMod val="50000"/>
                  </a:schemeClr>
                </a:solidFill>
                <a:latin typeface="Arial"/>
                <a:ea typeface="DejaVu Sans"/>
              </a:rPr>
              <a:t>Aggregation </a:t>
            </a:r>
            <a:r>
              <a:rPr lang="en-US" sz="1800" b="0" strike="noStrike" spc="0">
                <a:solidFill>
                  <a:schemeClr val="bg2">
                    <a:lumMod val="50000"/>
                  </a:schemeClr>
                </a:solidFill>
                <a:latin typeface="Arial"/>
                <a:ea typeface="DejaVu Sans"/>
              </a:rPr>
              <a:t>of partitions is permitted but not required. </a:t>
            </a:r>
            <a:endParaRPr sz="1800" b="0" strike="noStrike" spc="-1">
              <a:solidFill>
                <a:schemeClr val="bg2">
                  <a:lumMod val="50000"/>
                </a:schemeClr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1" strike="noStrike" spc="-1">
                <a:solidFill>
                  <a:schemeClr val="bg2">
                    <a:lumMod val="50000"/>
                  </a:schemeClr>
                </a:solidFill>
                <a:latin typeface="Arial"/>
                <a:ea typeface="DejaVu Sans"/>
              </a:rPr>
              <a:t>Ordering </a:t>
            </a:r>
            <a:r>
              <a:rPr lang="en-US" sz="1800" b="0" strike="noStrike" spc="0">
                <a:solidFill>
                  <a:schemeClr val="bg2">
                    <a:lumMod val="50000"/>
                  </a:schemeClr>
                </a:solidFill>
                <a:latin typeface="Arial"/>
                <a:ea typeface="DejaVu Sans"/>
              </a:rPr>
              <a:t>of partitions is permitted but not required.</a:t>
            </a:r>
            <a:endParaRPr sz="1800" b="0" strike="noStrike" spc="-1">
              <a:solidFill>
                <a:schemeClr val="bg2">
                  <a:lumMod val="50000"/>
                </a:schemeClr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endParaRPr sz="1800" b="0" strike="noStrike" spc="-1">
              <a:solidFill>
                <a:schemeClr val="bg2">
                  <a:lumMod val="50000"/>
                </a:schemeClr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strike="noStrike" spc="-1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DejaVu Sans"/>
              </a:rPr>
              <a:t>A naive implementation can simply wait for the entire message buffer to be marked ready before any transfer(s) occur and could wait until the completion function is called on a request before transferring data. </a:t>
            </a:r>
            <a:r>
              <a:rPr lang="en-US" sz="1800" b="0" strike="noStrike" spc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DejaVu Sans"/>
              </a:rPr>
              <a:t>[...]</a:t>
            </a:r>
            <a:r>
              <a:rPr lang="en-US" sz="1800" b="0" strike="noStrike" spc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DejaVu Sans"/>
              </a:rPr>
              <a:t>.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 (</a:t>
            </a:r>
            <a:r>
              <a:rPr lang="en-US" sz="1800" b="0" i="1" strike="noStrike" spc="0">
                <a:solidFill>
                  <a:srgbClr val="000000"/>
                </a:solidFill>
                <a:latin typeface="Arial"/>
                <a:ea typeface="DejaVu Sans"/>
              </a:rPr>
              <a:t>End of rationale.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51759927" name="PlaceHolder 1"/>
          <p:cNvSpPr>
            <a:spLocks noGrp="1"/>
          </p:cNvSpPr>
          <p:nvPr>
            <p:ph type="title"/>
          </p:nvPr>
        </p:nvSpPr>
        <p:spPr bwMode="auto">
          <a:xfrm>
            <a:off x="623878" y="479880"/>
            <a:ext cx="8068320" cy="610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MPI-4.1: Partitioned Communication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3514026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r>
              <a:rPr lang="en-US" sz="1800" b="0" i="1" strike="noStrike" spc="0">
                <a:solidFill>
                  <a:srgbClr val="000000"/>
                </a:solidFill>
                <a:latin typeface="Arial"/>
                <a:ea typeface="DejaVu Sans"/>
              </a:rPr>
              <a:t>Rationale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. </a:t>
            </a:r>
            <a:r>
              <a:rPr lang="en-US" sz="1800" b="0" strike="noStrike" spc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DejaVu Sans"/>
              </a:rPr>
              <a:t>Partitioned communication is designed to provide opportunities for MPI implementations to optimize data transfers.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0">
              <a:solidFill>
                <a:srgbClr val="000000"/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  <a:defRPr/>
            </a:pPr>
            <a:endParaRPr lang="en-US" sz="18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MPI is free to choose </a:t>
            </a:r>
            <a:r>
              <a:rPr lang="en-US" sz="1800" b="1" strike="noStrike" spc="0">
                <a:solidFill>
                  <a:srgbClr val="000000"/>
                </a:solidFill>
                <a:latin typeface="Arial"/>
                <a:ea typeface="DejaVu Sans"/>
              </a:rPr>
              <a:t>how many transfers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 to do within a partitioned communication send independent of how many partitions are reported as ready to MPI through MPI_PREADY calls. </a:t>
            </a:r>
            <a:endParaRPr lang="en-US" sz="1800" b="0" strike="noStrike" spc="0">
              <a:solidFill>
                <a:srgbClr val="000000"/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1" strike="noStrike" spc="0">
                <a:solidFill>
                  <a:srgbClr val="000000"/>
                </a:solidFill>
                <a:latin typeface="Arial"/>
                <a:ea typeface="DejaVu Sans"/>
              </a:rPr>
              <a:t>Aggregation 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of partitions is permitted but not required. </a:t>
            </a:r>
            <a:endParaRPr lang="en-US" sz="18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1" strike="noStrike" spc="0">
                <a:solidFill>
                  <a:srgbClr val="000000"/>
                </a:solidFill>
                <a:latin typeface="Arial"/>
                <a:ea typeface="DejaVu Sans"/>
              </a:rPr>
              <a:t>Ordering 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of partitions is permitted but not required.</a:t>
            </a:r>
            <a:endParaRPr lang="en-US" sz="18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endParaRPr lang="en-US" sz="18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strike="noStrike" spc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DejaVu Sans"/>
              </a:rPr>
              <a:t>A naive implementation can simply wait for the entire message buffer to be marked ready before any transfer(s) occur and could wait until the completion function is called on a request before transferring data. [...]</a:t>
            </a:r>
            <a:r>
              <a:rPr lang="en-US" sz="1800" b="0" strike="noStrike" spc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DejaVu Sans"/>
              </a:rPr>
              <a:t>.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 (</a:t>
            </a:r>
            <a:r>
              <a:rPr lang="en-US" sz="1800" b="0" i="1" strike="noStrike" spc="0">
                <a:solidFill>
                  <a:srgbClr val="000000"/>
                </a:solidFill>
                <a:latin typeface="Arial"/>
                <a:ea typeface="DejaVu Sans"/>
              </a:rPr>
              <a:t>End of rationale.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endParaRPr lang="en-US" sz="18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8291034" name="PlaceHolder 2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87277706" name="PlaceHolder 1"/>
          <p:cNvSpPr>
            <a:spLocks noGrp="1"/>
          </p:cNvSpPr>
          <p:nvPr>
            <p:ph type="title"/>
          </p:nvPr>
        </p:nvSpPr>
        <p:spPr bwMode="auto">
          <a:xfrm>
            <a:off x="623878" y="479880"/>
            <a:ext cx="8068320" cy="610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MPI-4.1: Partitioned Communication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195054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r>
              <a:rPr lang="en-US" sz="1800" b="0" i="1" strike="noStrike" spc="0">
                <a:solidFill>
                  <a:srgbClr val="000000"/>
                </a:solidFill>
                <a:latin typeface="Arial"/>
                <a:ea typeface="DejaVu Sans"/>
              </a:rPr>
              <a:t>Rationale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. </a:t>
            </a:r>
            <a:r>
              <a:rPr lang="en-US" sz="1800" b="0" strike="noStrike" spc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DejaVu Sans"/>
              </a:rPr>
              <a:t>Partitioned communication is designed to provide opportunities for MPI implementations to optimize data transfers.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0">
              <a:solidFill>
                <a:srgbClr val="000000"/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  <a:defRPr/>
            </a:pPr>
            <a:endParaRPr lang="en-US" sz="1800" b="0" strike="noStrike" spc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strike="noStrike" spc="0">
                <a:solidFill>
                  <a:schemeClr val="bg2">
                    <a:lumMod val="50000"/>
                  </a:schemeClr>
                </a:solidFill>
                <a:latin typeface="Arial"/>
                <a:ea typeface="DejaVu Sans"/>
              </a:rPr>
              <a:t>MPI is free to choose </a:t>
            </a:r>
            <a:r>
              <a:rPr lang="en-US" sz="1800" b="1" strike="noStrike" spc="0">
                <a:solidFill>
                  <a:schemeClr val="bg2">
                    <a:lumMod val="50000"/>
                  </a:schemeClr>
                </a:solidFill>
                <a:latin typeface="Arial"/>
                <a:ea typeface="DejaVu Sans"/>
              </a:rPr>
              <a:t>how many transfers</a:t>
            </a:r>
            <a:r>
              <a:rPr lang="en-US" sz="1800" b="0" strike="noStrike" spc="0">
                <a:solidFill>
                  <a:schemeClr val="bg2">
                    <a:lumMod val="50000"/>
                  </a:schemeClr>
                </a:solidFill>
                <a:latin typeface="Arial"/>
                <a:ea typeface="DejaVu Sans"/>
              </a:rPr>
              <a:t> to do within a partitioned communication send independent of how many partitions are reported as ready to MPI through MPI_PREADY calls. </a:t>
            </a:r>
            <a:endParaRPr sz="1800" b="0" strike="noStrike" spc="0">
              <a:solidFill>
                <a:schemeClr val="bg2">
                  <a:lumMod val="50000"/>
                </a:schemeClr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1" strike="noStrike" spc="0">
                <a:solidFill>
                  <a:schemeClr val="bg2">
                    <a:lumMod val="50000"/>
                  </a:schemeClr>
                </a:solidFill>
                <a:latin typeface="Arial"/>
                <a:ea typeface="DejaVu Sans"/>
              </a:rPr>
              <a:t>Aggregation </a:t>
            </a:r>
            <a:r>
              <a:rPr lang="en-US" sz="1800" b="0" strike="noStrike" spc="0">
                <a:solidFill>
                  <a:schemeClr val="bg2">
                    <a:lumMod val="50000"/>
                  </a:schemeClr>
                </a:solidFill>
                <a:latin typeface="Arial"/>
                <a:ea typeface="DejaVu Sans"/>
              </a:rPr>
              <a:t>of partitions is permitted but not required. </a:t>
            </a:r>
            <a:endParaRPr sz="1800" b="0" strike="noStrike" spc="0">
              <a:solidFill>
                <a:schemeClr val="bg2">
                  <a:lumMod val="50000"/>
                </a:schemeClr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1" strike="noStrike" spc="0">
                <a:solidFill>
                  <a:schemeClr val="bg2">
                    <a:lumMod val="50000"/>
                  </a:schemeClr>
                </a:solidFill>
                <a:latin typeface="Arial"/>
                <a:ea typeface="DejaVu Sans"/>
              </a:rPr>
              <a:t>Ordering </a:t>
            </a:r>
            <a:r>
              <a:rPr lang="en-US" sz="1800" b="0" strike="noStrike" spc="0">
                <a:solidFill>
                  <a:schemeClr val="bg2">
                    <a:lumMod val="50000"/>
                  </a:schemeClr>
                </a:solidFill>
                <a:latin typeface="Arial"/>
                <a:ea typeface="DejaVu Sans"/>
              </a:rPr>
              <a:t>of partitions is permitted but not required.</a:t>
            </a:r>
            <a:endParaRPr sz="1800" b="0" strike="noStrike" spc="0">
              <a:solidFill>
                <a:schemeClr val="bg2">
                  <a:lumMod val="50000"/>
                </a:schemeClr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endParaRPr sz="18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  <a:ea typeface="DejaVu Sans"/>
              </a:rPr>
              <a:t>A naive implementation can simply wait for the entire message buffer to be marked ready before any transfer(s) occur and could wait until the completion function is called on a request before transferring data. [...]</a:t>
            </a:r>
            <a:r>
              <a:rPr lang="en-US" sz="18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  <a:ea typeface="DejaVu Sans"/>
              </a:rPr>
              <a:t>.</a:t>
            </a:r>
            <a:r>
              <a:rPr lang="en-US" sz="18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  <a:ea typeface="DejaVu Sans"/>
              </a:rPr>
              <a:t> (</a:t>
            </a:r>
            <a:r>
              <a:rPr lang="en-US" sz="1800" b="0" i="1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  <a:ea typeface="DejaVu Sans"/>
              </a:rPr>
              <a:t>En</a:t>
            </a:r>
            <a:r>
              <a:rPr lang="en-US" sz="1800" b="0" i="1" strike="noStrike" spc="0">
                <a:solidFill>
                  <a:srgbClr val="000000"/>
                </a:solidFill>
                <a:latin typeface="Arial"/>
                <a:ea typeface="DejaVu Sans"/>
              </a:rPr>
              <a:t>d of rationale.</a:t>
            </a:r>
            <a:r>
              <a:rPr lang="en-US" sz="1800" b="0" strike="noStrike" spc="0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endParaRPr lang="en-US" sz="18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4911367" name="PlaceHolder 2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92447804" name="PlaceHolder 1"/>
          <p:cNvSpPr>
            <a:spLocks noGrp="1"/>
          </p:cNvSpPr>
          <p:nvPr>
            <p:ph type="title"/>
          </p:nvPr>
        </p:nvSpPr>
        <p:spPr bwMode="auto">
          <a:xfrm>
            <a:off x="623877" y="479880"/>
            <a:ext cx="8068320" cy="610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Motivation: Hybrid Programming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9916795" name="PlaceHolder 2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sp>
        <p:nvSpPr>
          <p:cNvPr id="585845432" name=""/>
          <p:cNvSpPr/>
          <p:nvPr/>
        </p:nvSpPr>
        <p:spPr bwMode="auto">
          <a:xfrm flipH="0" flipV="0">
            <a:off x="1423529" y="2203823"/>
            <a:ext cx="2913529" cy="2427941"/>
          </a:xfrm>
          <a:prstGeom prst="rect">
            <a:avLst/>
          </a:prstGeom>
          <a:noFill/>
          <a:ln w="12699" cap="flat" cmpd="sng" algn="ctr">
            <a:solidFill>
              <a:schemeClr val="accent1">
                <a:lumMod val="50196"/>
              </a:schemeClr>
            </a:solidFill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6328388" name=""/>
          <p:cNvSpPr/>
          <p:nvPr/>
        </p:nvSpPr>
        <p:spPr bwMode="auto">
          <a:xfrm flipH="0" flipV="0">
            <a:off x="1628970" y="3186205"/>
            <a:ext cx="2502646" cy="485588"/>
          </a:xfrm>
          <a:prstGeom prst="rect">
            <a:avLst/>
          </a:prstGeom>
          <a:solidFill>
            <a:schemeClr val="bg2">
              <a:lumMod val="95000"/>
            </a:schemeClr>
          </a:solidFill>
          <a:ln w="12699" cap="flat" cmpd="sng" algn="ctr">
            <a:solidFill>
              <a:schemeClr val="accent1">
                <a:lumMod val="50196"/>
              </a:schemeClr>
            </a:solidFill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p>
            <a:pPr>
              <a:defRPr/>
            </a:pPr>
            <a:endParaRPr/>
          </a:p>
        </p:txBody>
      </p:sp>
      <p:cxnSp>
        <p:nvCxnSpPr>
          <p:cNvPr id="0" name=""/>
          <p:cNvCxnSpPr>
            <a:cxnSpLocks/>
          </p:cNvCxnSpPr>
          <p:nvPr/>
        </p:nvCxnSpPr>
        <p:spPr bwMode="auto">
          <a:xfrm flipH="0" flipV="0">
            <a:off x="2170587" y="3186205"/>
            <a:ext cx="0" cy="504264"/>
          </a:xfrm>
          <a:prstGeom prst="line">
            <a:avLst/>
          </a:prstGeom>
          <a:ln w="19049" cap="flat" cmpd="sng" algn="ctr">
            <a:solidFill>
              <a:schemeClr val="tx1"/>
            </a:solidFill>
            <a:prstDash val="solid"/>
            <a:miter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4835048" name=""/>
          <p:cNvCxnSpPr>
            <a:cxnSpLocks/>
          </p:cNvCxnSpPr>
          <p:nvPr/>
        </p:nvCxnSpPr>
        <p:spPr bwMode="auto">
          <a:xfrm flipH="0" flipV="0">
            <a:off x="2864190" y="3179441"/>
            <a:ext cx="0" cy="504264"/>
          </a:xfrm>
          <a:prstGeom prst="line">
            <a:avLst/>
          </a:prstGeom>
          <a:ln w="19049" cap="flat" cmpd="sng" algn="ctr">
            <a:solidFill>
              <a:schemeClr val="tx1"/>
            </a:solidFill>
            <a:prstDash val="solid"/>
            <a:miter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1163820" name=""/>
          <p:cNvCxnSpPr>
            <a:cxnSpLocks/>
          </p:cNvCxnSpPr>
          <p:nvPr/>
        </p:nvCxnSpPr>
        <p:spPr bwMode="auto">
          <a:xfrm flipH="0" flipV="0">
            <a:off x="3557793" y="3186205"/>
            <a:ext cx="0" cy="490735"/>
          </a:xfrm>
          <a:prstGeom prst="line">
            <a:avLst/>
          </a:prstGeom>
          <a:ln w="19049" cap="flat" cmpd="sng" algn="ctr">
            <a:solidFill>
              <a:schemeClr val="tx1"/>
            </a:solidFill>
            <a:prstDash val="solid"/>
            <a:miter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951811" name=""/>
          <p:cNvSpPr txBox="1"/>
          <p:nvPr/>
        </p:nvSpPr>
        <p:spPr bwMode="auto">
          <a:xfrm flipH="0" flipV="0">
            <a:off x="1703676" y="4008676"/>
            <a:ext cx="432798" cy="24419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T0</a:t>
            </a:r>
            <a:endParaRPr/>
          </a:p>
        </p:txBody>
      </p:sp>
      <p:sp>
        <p:nvSpPr>
          <p:cNvPr id="464240269" name=""/>
          <p:cNvSpPr txBox="1"/>
          <p:nvPr/>
        </p:nvSpPr>
        <p:spPr bwMode="auto">
          <a:xfrm flipH="0" flipV="0">
            <a:off x="3033771" y="4008676"/>
            <a:ext cx="433518" cy="24419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T2</a:t>
            </a:r>
            <a:endParaRPr/>
          </a:p>
        </p:txBody>
      </p:sp>
      <p:sp>
        <p:nvSpPr>
          <p:cNvPr id="12629812" name=""/>
          <p:cNvSpPr txBox="1"/>
          <p:nvPr/>
        </p:nvSpPr>
        <p:spPr bwMode="auto">
          <a:xfrm flipH="0" flipV="0">
            <a:off x="2368363" y="4008676"/>
            <a:ext cx="433518" cy="24419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T1</a:t>
            </a:r>
            <a:endParaRPr/>
          </a:p>
        </p:txBody>
      </p:sp>
      <p:sp>
        <p:nvSpPr>
          <p:cNvPr id="2075705153" name=""/>
          <p:cNvSpPr txBox="1"/>
          <p:nvPr/>
        </p:nvSpPr>
        <p:spPr bwMode="auto">
          <a:xfrm flipH="0" flipV="0">
            <a:off x="3699178" y="4008676"/>
            <a:ext cx="433518" cy="24419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T3</a:t>
            </a:r>
            <a:endParaRPr/>
          </a:p>
        </p:txBody>
      </p:sp>
      <p:sp>
        <p:nvSpPr>
          <p:cNvPr id="495389497" name=""/>
          <p:cNvSpPr txBox="1"/>
          <p:nvPr/>
        </p:nvSpPr>
        <p:spPr bwMode="auto">
          <a:xfrm flipH="0" flipV="0">
            <a:off x="2526934" y="2935240"/>
            <a:ext cx="674872" cy="2441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buffer</a:t>
            </a:r>
            <a:endParaRPr/>
          </a:p>
        </p:txBody>
      </p:sp>
      <p:sp>
        <p:nvSpPr>
          <p:cNvPr id="976251832" name=""/>
          <p:cNvSpPr txBox="1"/>
          <p:nvPr/>
        </p:nvSpPr>
        <p:spPr bwMode="auto">
          <a:xfrm flipH="0" flipV="0">
            <a:off x="2199916" y="2390587"/>
            <a:ext cx="1329629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200" b="1"/>
              <a:t>Rank 0</a:t>
            </a:r>
            <a:endParaRPr sz="1200" b="1"/>
          </a:p>
        </p:txBody>
      </p:sp>
      <p:cxnSp>
        <p:nvCxnSpPr>
          <p:cNvPr id="0" name=""/>
          <p:cNvCxnSpPr>
            <a:cxnSpLocks/>
          </p:cNvCxnSpPr>
          <p:nvPr/>
        </p:nvCxnSpPr>
        <p:spPr bwMode="auto">
          <a:xfrm rot="16199969" flipH="0" flipV="1">
            <a:off x="1731124" y="3836044"/>
            <a:ext cx="366764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0046148" name=""/>
          <p:cNvCxnSpPr>
            <a:cxnSpLocks/>
          </p:cNvCxnSpPr>
          <p:nvPr/>
        </p:nvCxnSpPr>
        <p:spPr bwMode="auto">
          <a:xfrm rot="16199969" flipH="0" flipV="1">
            <a:off x="2398208" y="3836044"/>
            <a:ext cx="366764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1442519" name=""/>
          <p:cNvCxnSpPr>
            <a:cxnSpLocks/>
          </p:cNvCxnSpPr>
          <p:nvPr/>
        </p:nvCxnSpPr>
        <p:spPr bwMode="auto">
          <a:xfrm rot="16199969" flipH="0" flipV="1">
            <a:off x="3065292" y="3836044"/>
            <a:ext cx="366764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8189809" name=""/>
          <p:cNvCxnSpPr>
            <a:cxnSpLocks/>
          </p:cNvCxnSpPr>
          <p:nvPr/>
        </p:nvCxnSpPr>
        <p:spPr bwMode="auto">
          <a:xfrm rot="16199969" flipH="0" flipV="1">
            <a:off x="3732375" y="3836044"/>
            <a:ext cx="366764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0883227" name=""/>
          <p:cNvSpPr txBox="1"/>
          <p:nvPr/>
        </p:nvSpPr>
        <p:spPr bwMode="auto">
          <a:xfrm flipH="0" flipV="0">
            <a:off x="1696911" y="3309473"/>
            <a:ext cx="434957" cy="244199"/>
          </a:xfrm>
          <a:prstGeom prst="rect">
            <a:avLst/>
          </a:prstGeom>
          <a:noFill/>
          <a:ln w="12699">
            <a:noFill/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p0</a:t>
            </a:r>
            <a:endParaRPr/>
          </a:p>
        </p:txBody>
      </p:sp>
      <p:sp>
        <p:nvSpPr>
          <p:cNvPr id="1186446553" name=""/>
          <p:cNvSpPr txBox="1"/>
          <p:nvPr/>
        </p:nvSpPr>
        <p:spPr bwMode="auto">
          <a:xfrm flipH="0" flipV="0">
            <a:off x="3027006" y="3309473"/>
            <a:ext cx="434238" cy="244199"/>
          </a:xfrm>
          <a:prstGeom prst="rect">
            <a:avLst/>
          </a:prstGeom>
          <a:noFill/>
          <a:ln w="12699">
            <a:noFill/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p2</a:t>
            </a:r>
            <a:endParaRPr/>
          </a:p>
        </p:txBody>
      </p:sp>
      <p:sp>
        <p:nvSpPr>
          <p:cNvPr id="1033301807" name=""/>
          <p:cNvSpPr txBox="1"/>
          <p:nvPr/>
        </p:nvSpPr>
        <p:spPr bwMode="auto">
          <a:xfrm flipH="0" flipV="0">
            <a:off x="2361598" y="3309473"/>
            <a:ext cx="434238" cy="244199"/>
          </a:xfrm>
          <a:prstGeom prst="rect">
            <a:avLst/>
          </a:prstGeom>
          <a:noFill/>
          <a:ln w="12699">
            <a:noFill/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p1</a:t>
            </a:r>
            <a:endParaRPr/>
          </a:p>
        </p:txBody>
      </p:sp>
      <p:sp>
        <p:nvSpPr>
          <p:cNvPr id="1499050280" name=""/>
          <p:cNvSpPr txBox="1"/>
          <p:nvPr/>
        </p:nvSpPr>
        <p:spPr bwMode="auto">
          <a:xfrm flipH="0" flipV="0">
            <a:off x="3692413" y="3309473"/>
            <a:ext cx="434238" cy="244199"/>
          </a:xfrm>
          <a:prstGeom prst="rect">
            <a:avLst/>
          </a:prstGeom>
          <a:noFill/>
          <a:ln w="12699">
            <a:noFill/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p3</a:t>
            </a:r>
            <a:endParaRPr/>
          </a:p>
        </p:txBody>
      </p:sp>
      <p:sp>
        <p:nvSpPr>
          <p:cNvPr id="1968285661" name=""/>
          <p:cNvSpPr/>
          <p:nvPr/>
        </p:nvSpPr>
        <p:spPr bwMode="auto">
          <a:xfrm flipH="0" flipV="0">
            <a:off x="7205159" y="2217602"/>
            <a:ext cx="2913529" cy="2427941"/>
          </a:xfrm>
          <a:prstGeom prst="rect">
            <a:avLst/>
          </a:prstGeom>
          <a:noFill/>
          <a:ln w="12699" cap="flat" cmpd="sng" algn="ctr">
            <a:solidFill>
              <a:schemeClr val="accent1">
                <a:lumMod val="50196"/>
              </a:schemeClr>
            </a:solidFill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2552375" name=""/>
          <p:cNvSpPr/>
          <p:nvPr/>
        </p:nvSpPr>
        <p:spPr bwMode="auto">
          <a:xfrm flipH="0" flipV="0">
            <a:off x="7410600" y="3199985"/>
            <a:ext cx="2502646" cy="485588"/>
          </a:xfrm>
          <a:prstGeom prst="rect">
            <a:avLst/>
          </a:prstGeom>
          <a:solidFill>
            <a:schemeClr val="bg2">
              <a:lumMod val="95000"/>
            </a:schemeClr>
          </a:solidFill>
          <a:ln w="12699" cap="flat" cmpd="sng" algn="ctr">
            <a:solidFill>
              <a:schemeClr val="accent1">
                <a:lumMod val="50196"/>
              </a:schemeClr>
            </a:solidFill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p>
            <a:pPr>
              <a:defRPr/>
            </a:pPr>
            <a:endParaRPr/>
          </a:p>
        </p:txBody>
      </p:sp>
      <p:cxnSp>
        <p:nvCxnSpPr>
          <p:cNvPr id="272834495" name=""/>
          <p:cNvCxnSpPr>
            <a:cxnSpLocks/>
          </p:cNvCxnSpPr>
          <p:nvPr/>
        </p:nvCxnSpPr>
        <p:spPr bwMode="auto">
          <a:xfrm flipH="0" flipV="0">
            <a:off x="7952218" y="3199985"/>
            <a:ext cx="0" cy="504264"/>
          </a:xfrm>
          <a:prstGeom prst="line">
            <a:avLst/>
          </a:prstGeom>
          <a:ln w="19049" cap="flat" cmpd="sng" algn="ctr">
            <a:solidFill>
              <a:schemeClr val="tx1"/>
            </a:solidFill>
            <a:prstDash val="solid"/>
            <a:miter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9382397" name=""/>
          <p:cNvCxnSpPr>
            <a:cxnSpLocks/>
          </p:cNvCxnSpPr>
          <p:nvPr/>
        </p:nvCxnSpPr>
        <p:spPr bwMode="auto">
          <a:xfrm flipH="0" flipV="0">
            <a:off x="8645820" y="3193220"/>
            <a:ext cx="0" cy="504264"/>
          </a:xfrm>
          <a:prstGeom prst="line">
            <a:avLst/>
          </a:prstGeom>
          <a:ln w="19049" cap="flat" cmpd="sng" algn="ctr">
            <a:solidFill>
              <a:schemeClr val="tx1"/>
            </a:solidFill>
            <a:prstDash val="solid"/>
            <a:miter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8594606" name=""/>
          <p:cNvCxnSpPr>
            <a:cxnSpLocks/>
          </p:cNvCxnSpPr>
          <p:nvPr/>
        </p:nvCxnSpPr>
        <p:spPr bwMode="auto">
          <a:xfrm flipH="0" flipV="0">
            <a:off x="9339423" y="3199985"/>
            <a:ext cx="0" cy="490735"/>
          </a:xfrm>
          <a:prstGeom prst="line">
            <a:avLst/>
          </a:prstGeom>
          <a:ln w="19049" cap="flat" cmpd="sng" algn="ctr">
            <a:solidFill>
              <a:schemeClr val="tx1"/>
            </a:solidFill>
            <a:prstDash val="solid"/>
            <a:miter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6521007" name=""/>
          <p:cNvSpPr txBox="1"/>
          <p:nvPr/>
        </p:nvSpPr>
        <p:spPr bwMode="auto">
          <a:xfrm flipH="0" flipV="0">
            <a:off x="7485306" y="4022455"/>
            <a:ext cx="432798" cy="24419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T0</a:t>
            </a:r>
            <a:endParaRPr/>
          </a:p>
        </p:txBody>
      </p:sp>
      <p:sp>
        <p:nvSpPr>
          <p:cNvPr id="983403217" name=""/>
          <p:cNvSpPr txBox="1"/>
          <p:nvPr/>
        </p:nvSpPr>
        <p:spPr bwMode="auto">
          <a:xfrm flipH="0" flipV="0">
            <a:off x="8815401" y="4022455"/>
            <a:ext cx="433518" cy="24419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T2</a:t>
            </a:r>
            <a:endParaRPr/>
          </a:p>
        </p:txBody>
      </p:sp>
      <p:sp>
        <p:nvSpPr>
          <p:cNvPr id="1369985048" name=""/>
          <p:cNvSpPr txBox="1"/>
          <p:nvPr/>
        </p:nvSpPr>
        <p:spPr bwMode="auto">
          <a:xfrm flipH="0" flipV="0">
            <a:off x="8149993" y="4022455"/>
            <a:ext cx="433518" cy="24419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T1</a:t>
            </a:r>
            <a:endParaRPr/>
          </a:p>
        </p:txBody>
      </p:sp>
      <p:sp>
        <p:nvSpPr>
          <p:cNvPr id="344618678" name=""/>
          <p:cNvSpPr txBox="1"/>
          <p:nvPr/>
        </p:nvSpPr>
        <p:spPr bwMode="auto">
          <a:xfrm flipH="0" flipV="0">
            <a:off x="9480808" y="4022455"/>
            <a:ext cx="433518" cy="24419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T3</a:t>
            </a:r>
            <a:endParaRPr/>
          </a:p>
        </p:txBody>
      </p:sp>
      <p:sp>
        <p:nvSpPr>
          <p:cNvPr id="1331620564" name=""/>
          <p:cNvSpPr txBox="1"/>
          <p:nvPr/>
        </p:nvSpPr>
        <p:spPr bwMode="auto">
          <a:xfrm flipH="0" flipV="0">
            <a:off x="8308564" y="2949020"/>
            <a:ext cx="674872" cy="2441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buffer</a:t>
            </a:r>
            <a:endParaRPr/>
          </a:p>
        </p:txBody>
      </p:sp>
      <p:sp>
        <p:nvSpPr>
          <p:cNvPr id="474161018" name=""/>
          <p:cNvSpPr txBox="1"/>
          <p:nvPr/>
        </p:nvSpPr>
        <p:spPr bwMode="auto">
          <a:xfrm flipH="0" flipV="0">
            <a:off x="7981546" y="2404367"/>
            <a:ext cx="1331069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200" b="1"/>
              <a:t>Rank 1</a:t>
            </a:r>
            <a:endParaRPr sz="1200" b="1"/>
          </a:p>
        </p:txBody>
      </p:sp>
      <p:cxnSp>
        <p:nvCxnSpPr>
          <p:cNvPr id="839234216" name=""/>
          <p:cNvCxnSpPr>
            <a:cxnSpLocks/>
          </p:cNvCxnSpPr>
          <p:nvPr/>
        </p:nvCxnSpPr>
        <p:spPr bwMode="auto">
          <a:xfrm rot="16199969" flipH="0" flipV="1">
            <a:off x="7512754" y="3849823"/>
            <a:ext cx="366764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3155171" name=""/>
          <p:cNvCxnSpPr>
            <a:cxnSpLocks/>
          </p:cNvCxnSpPr>
          <p:nvPr/>
        </p:nvCxnSpPr>
        <p:spPr bwMode="auto">
          <a:xfrm rot="16199969" flipH="0" flipV="1">
            <a:off x="8179837" y="3849823"/>
            <a:ext cx="366764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1255094" name=""/>
          <p:cNvCxnSpPr>
            <a:cxnSpLocks/>
          </p:cNvCxnSpPr>
          <p:nvPr/>
        </p:nvCxnSpPr>
        <p:spPr bwMode="auto">
          <a:xfrm rot="16199969" flipH="0" flipV="1">
            <a:off x="8846921" y="3849823"/>
            <a:ext cx="366764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092146" name=""/>
          <p:cNvCxnSpPr>
            <a:cxnSpLocks/>
          </p:cNvCxnSpPr>
          <p:nvPr/>
        </p:nvCxnSpPr>
        <p:spPr bwMode="auto">
          <a:xfrm rot="16199969" flipH="0" flipV="1">
            <a:off x="9514005" y="3849823"/>
            <a:ext cx="366764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6276097" name=""/>
          <p:cNvSpPr txBox="1"/>
          <p:nvPr/>
        </p:nvSpPr>
        <p:spPr bwMode="auto">
          <a:xfrm flipH="0" flipV="0">
            <a:off x="7478541" y="3323252"/>
            <a:ext cx="434957" cy="244199"/>
          </a:xfrm>
          <a:prstGeom prst="rect">
            <a:avLst/>
          </a:prstGeom>
          <a:noFill/>
          <a:ln w="12699">
            <a:noFill/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p0</a:t>
            </a:r>
            <a:endParaRPr/>
          </a:p>
        </p:txBody>
      </p:sp>
      <p:sp>
        <p:nvSpPr>
          <p:cNvPr id="2004717120" name=""/>
          <p:cNvSpPr txBox="1"/>
          <p:nvPr/>
        </p:nvSpPr>
        <p:spPr bwMode="auto">
          <a:xfrm flipH="0" flipV="0">
            <a:off x="8808636" y="3323252"/>
            <a:ext cx="434238" cy="244199"/>
          </a:xfrm>
          <a:prstGeom prst="rect">
            <a:avLst/>
          </a:prstGeom>
          <a:noFill/>
          <a:ln w="12699">
            <a:noFill/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p2</a:t>
            </a:r>
            <a:endParaRPr/>
          </a:p>
        </p:txBody>
      </p:sp>
      <p:sp>
        <p:nvSpPr>
          <p:cNvPr id="237135794" name=""/>
          <p:cNvSpPr txBox="1"/>
          <p:nvPr/>
        </p:nvSpPr>
        <p:spPr bwMode="auto">
          <a:xfrm flipH="0" flipV="0">
            <a:off x="8143229" y="3323252"/>
            <a:ext cx="434238" cy="244199"/>
          </a:xfrm>
          <a:prstGeom prst="rect">
            <a:avLst/>
          </a:prstGeom>
          <a:noFill/>
          <a:ln w="12699">
            <a:noFill/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p1</a:t>
            </a:r>
            <a:endParaRPr/>
          </a:p>
        </p:txBody>
      </p:sp>
      <p:sp>
        <p:nvSpPr>
          <p:cNvPr id="816837171" name=""/>
          <p:cNvSpPr txBox="1"/>
          <p:nvPr/>
        </p:nvSpPr>
        <p:spPr bwMode="auto">
          <a:xfrm flipH="0" flipV="0">
            <a:off x="9474044" y="3323252"/>
            <a:ext cx="434238" cy="244199"/>
          </a:xfrm>
          <a:prstGeom prst="rect">
            <a:avLst/>
          </a:prstGeom>
          <a:noFill/>
          <a:ln w="12699">
            <a:noFill/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p3</a:t>
            </a:r>
            <a:endParaRPr/>
          </a:p>
        </p:txBody>
      </p:sp>
      <p:sp>
        <p:nvSpPr>
          <p:cNvPr id="1683486429" name=""/>
          <p:cNvSpPr/>
          <p:nvPr/>
        </p:nvSpPr>
        <p:spPr bwMode="auto">
          <a:xfrm flipH="0" flipV="0">
            <a:off x="4965865" y="3223846"/>
            <a:ext cx="1685192" cy="402980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0185473" name=""/>
          <p:cNvSpPr txBox="1"/>
          <p:nvPr/>
        </p:nvSpPr>
        <p:spPr bwMode="auto">
          <a:xfrm flipH="0" flipV="0">
            <a:off x="5643604" y="2928972"/>
            <a:ext cx="369585" cy="3965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000"/>
              <a:t>?</a:t>
            </a:r>
            <a:endParaRPr sz="14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4835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163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951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240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9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705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04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1442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8189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0883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6446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301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9050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834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9382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8594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6521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403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9985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618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234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155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255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092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6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4717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135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83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20248947" name="PlaceHolder 1"/>
          <p:cNvSpPr>
            <a:spLocks noGrp="1"/>
          </p:cNvSpPr>
          <p:nvPr>
            <p:ph type="title"/>
          </p:nvPr>
        </p:nvSpPr>
        <p:spPr bwMode="auto">
          <a:xfrm flipH="0" flipV="0">
            <a:off x="623877" y="479880"/>
            <a:ext cx="8532969" cy="610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Possible performance benefits – Less locking overhead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3219087" name=""/>
          <p:cNvSpPr/>
          <p:nvPr/>
        </p:nvSpPr>
        <p:spPr bwMode="auto">
          <a:xfrm flipH="0" flipV="0">
            <a:off x="685800" y="5113420"/>
            <a:ext cx="10743480" cy="829458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 marL="283879" indent="-283879">
              <a:lnSpc>
                <a:spcPct val="100000"/>
              </a:lnSpc>
              <a:buFont typeface="Arial"/>
              <a:buChar char="•"/>
              <a:defRPr/>
            </a:pPr>
            <a:r>
              <a:rPr lang="en-US" sz="2400" b="0" strike="noStrike" spc="0">
                <a:solidFill>
                  <a:srgbClr val="000000"/>
                </a:solidFill>
                <a:latin typeface="Arial"/>
              </a:rPr>
              <a:t>Pready not required to interact with network devices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  <a:p>
            <a:pPr marL="683929" lvl="1" indent="-283879">
              <a:lnSpc>
                <a:spcPct val="100000"/>
              </a:lnSpc>
              <a:buFont typeface="Arial"/>
              <a:buChar char="•"/>
              <a:defRPr/>
            </a:pPr>
            <a:r>
              <a:rPr lang="en-US" sz="2400" b="0" strike="noStrike" spc="0">
                <a:solidFill>
                  <a:srgbClr val="000000"/>
                </a:solidFill>
                <a:latin typeface="Arial"/>
              </a:rPr>
              <a:t>Can be called concurrently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4057236" name="PlaceHolder 2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sp>
        <p:nvSpPr>
          <p:cNvPr id="1682327867" name=""/>
          <p:cNvSpPr txBox="1"/>
          <p:nvPr/>
        </p:nvSpPr>
        <p:spPr bwMode="auto">
          <a:xfrm flipH="0" flipV="0">
            <a:off x="4710362" y="3882968"/>
            <a:ext cx="2181802" cy="39659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000"/>
              <a:t>Network devices</a:t>
            </a:r>
            <a:endParaRPr sz="2000"/>
          </a:p>
        </p:txBody>
      </p:sp>
      <p:sp>
        <p:nvSpPr>
          <p:cNvPr id="1052807329" name=""/>
          <p:cNvSpPr txBox="1"/>
          <p:nvPr/>
        </p:nvSpPr>
        <p:spPr bwMode="auto">
          <a:xfrm flipH="0" flipV="0">
            <a:off x="2665305" y="2405755"/>
            <a:ext cx="1398997" cy="39659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000"/>
              <a:t>Thread 1</a:t>
            </a:r>
            <a:endParaRPr sz="2000"/>
          </a:p>
        </p:txBody>
      </p:sp>
      <p:sp>
        <p:nvSpPr>
          <p:cNvPr id="1283967244" name=""/>
          <p:cNvSpPr txBox="1"/>
          <p:nvPr/>
        </p:nvSpPr>
        <p:spPr bwMode="auto">
          <a:xfrm flipH="0" flipV="0">
            <a:off x="5101225" y="2405755"/>
            <a:ext cx="1399718" cy="39659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000"/>
              <a:t>Thread 2</a:t>
            </a:r>
            <a:endParaRPr sz="2000"/>
          </a:p>
        </p:txBody>
      </p:sp>
      <p:sp>
        <p:nvSpPr>
          <p:cNvPr id="1926822978" name=""/>
          <p:cNvSpPr txBox="1"/>
          <p:nvPr/>
        </p:nvSpPr>
        <p:spPr bwMode="auto">
          <a:xfrm flipH="0" flipV="0">
            <a:off x="7687541" y="2405755"/>
            <a:ext cx="1400438" cy="39659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000"/>
              <a:t>Thread 3</a:t>
            </a:r>
            <a:endParaRPr sz="2000"/>
          </a:p>
        </p:txBody>
      </p:sp>
      <p:cxnSp>
        <p:nvCxnSpPr>
          <p:cNvPr id="0" name=""/>
          <p:cNvCxnSpPr>
            <a:cxnSpLocks/>
            <a:stCxn id="1052807329" idx="2"/>
            <a:endCxn id="1682327867" idx="0"/>
          </p:cNvCxnSpPr>
          <p:nvPr/>
        </p:nvCxnSpPr>
        <p:spPr bwMode="auto">
          <a:xfrm rot="5399976" flipH="0" flipV="1">
            <a:off x="4042636" y="2124522"/>
            <a:ext cx="1080615" cy="2436280"/>
          </a:xfrm>
          <a:prstGeom prst="line">
            <a:avLst/>
          </a:prstGeom>
          <a:ln w="19049" cap="flat" cmpd="sng" algn="ctr">
            <a:solidFill>
              <a:schemeClr val="accent1">
                <a:lumMod val="50196"/>
              </a:schemeClr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3645489" name=""/>
          <p:cNvCxnSpPr>
            <a:cxnSpLocks/>
            <a:stCxn id="1283967244" idx="2"/>
            <a:endCxn id="1682327867" idx="0"/>
          </p:cNvCxnSpPr>
          <p:nvPr/>
        </p:nvCxnSpPr>
        <p:spPr bwMode="auto">
          <a:xfrm rot="5399976" flipH="0" flipV="0">
            <a:off x="5260777" y="3342663"/>
            <a:ext cx="1080615" cy="0"/>
          </a:xfrm>
          <a:prstGeom prst="line">
            <a:avLst/>
          </a:prstGeom>
          <a:ln w="19049" cap="flat" cmpd="sng" algn="ctr">
            <a:solidFill>
              <a:schemeClr val="accent1">
                <a:lumMod val="50196"/>
              </a:schemeClr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2341045" name=""/>
          <p:cNvCxnSpPr>
            <a:cxnSpLocks/>
            <a:stCxn id="1926822978" idx="2"/>
            <a:endCxn id="1682327867" idx="0"/>
          </p:cNvCxnSpPr>
          <p:nvPr/>
        </p:nvCxnSpPr>
        <p:spPr bwMode="auto">
          <a:xfrm rot="5399976" flipH="0" flipV="0">
            <a:off x="6554115" y="2049325"/>
            <a:ext cx="1080615" cy="2586675"/>
          </a:xfrm>
          <a:prstGeom prst="line">
            <a:avLst/>
          </a:prstGeom>
          <a:ln w="19049" cap="flat" cmpd="sng" algn="ctr">
            <a:solidFill>
              <a:schemeClr val="accent1">
                <a:lumMod val="50196"/>
              </a:schemeClr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5301768" name=""/>
          <p:cNvSpPr txBox="1"/>
          <p:nvPr/>
        </p:nvSpPr>
        <p:spPr bwMode="auto">
          <a:xfrm flipH="0" flipV="0">
            <a:off x="3461786" y="3206234"/>
            <a:ext cx="1248575" cy="3051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/>
              <a:t>MPI_Send()</a:t>
            </a:r>
            <a:endParaRPr sz="1400"/>
          </a:p>
        </p:txBody>
      </p:sp>
      <p:sp>
        <p:nvSpPr>
          <p:cNvPr id="1164942358" name=""/>
          <p:cNvSpPr txBox="1"/>
          <p:nvPr/>
        </p:nvSpPr>
        <p:spPr bwMode="auto">
          <a:xfrm flipH="0" flipV="0">
            <a:off x="5812177" y="3053655"/>
            <a:ext cx="1282964" cy="3051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/>
              <a:t>MPI_Send()</a:t>
            </a:r>
            <a:endParaRPr sz="1400"/>
          </a:p>
        </p:txBody>
      </p:sp>
      <p:sp>
        <p:nvSpPr>
          <p:cNvPr id="249252838" name=""/>
          <p:cNvSpPr txBox="1"/>
          <p:nvPr/>
        </p:nvSpPr>
        <p:spPr bwMode="auto">
          <a:xfrm flipH="0" flipV="0">
            <a:off x="6891805" y="3358814"/>
            <a:ext cx="1496669" cy="3051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/>
              <a:t>MPI_Send()</a:t>
            </a:r>
            <a:endParaRPr sz="14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2327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2807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3967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6822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3645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2341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301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4942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252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3219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88448036" name="PlaceHolder 1"/>
          <p:cNvSpPr>
            <a:spLocks noGrp="1"/>
          </p:cNvSpPr>
          <p:nvPr>
            <p:ph type="title"/>
          </p:nvPr>
        </p:nvSpPr>
        <p:spPr bwMode="auto">
          <a:xfrm>
            <a:off x="623877" y="479880"/>
            <a:ext cx="8068320" cy="610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Possible performance benefits – Early-bird effect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5235265" name="PlaceHolder 2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pic>
        <p:nvPicPr>
          <p:cNvPr id="10227224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325855" y="2209439"/>
            <a:ext cx="5353328" cy="2895598"/>
          </a:xfrm>
          <a:prstGeom prst="rect">
            <a:avLst/>
          </a:prstGeom>
        </p:spPr>
      </p:pic>
      <p:pic>
        <p:nvPicPr>
          <p:cNvPr id="639418984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6197389" y="2146775"/>
            <a:ext cx="5585034" cy="3020928"/>
          </a:xfrm>
          <a:prstGeom prst="rect">
            <a:avLst/>
          </a:prstGeom>
        </p:spPr>
      </p:pic>
      <p:sp>
        <p:nvSpPr>
          <p:cNvPr id="1159534794" name=""/>
          <p:cNvSpPr txBox="1"/>
          <p:nvPr/>
        </p:nvSpPr>
        <p:spPr bwMode="auto">
          <a:xfrm flipH="0" flipV="0">
            <a:off x="1406248" y="5138486"/>
            <a:ext cx="3836145" cy="3356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600" b="1"/>
              <a:t>Single </a:t>
            </a:r>
            <a:r>
              <a:rPr sz="1600" b="1"/>
              <a:t>transfer </a:t>
            </a:r>
            <a:r>
              <a:rPr sz="1600" b="1"/>
              <a:t>for entire buffer</a:t>
            </a:r>
            <a:endParaRPr sz="1600" b="1"/>
          </a:p>
        </p:txBody>
      </p:sp>
      <p:sp>
        <p:nvSpPr>
          <p:cNvPr id="1494577651" name=""/>
          <p:cNvSpPr txBox="1"/>
          <p:nvPr/>
        </p:nvSpPr>
        <p:spPr bwMode="auto">
          <a:xfrm flipH="0" flipV="0">
            <a:off x="7021882" y="5138485"/>
            <a:ext cx="3848744" cy="3356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600" b="1"/>
              <a:t>One transfer per partition</a:t>
            </a:r>
            <a:endParaRPr sz="1600" b="1"/>
          </a:p>
        </p:txBody>
      </p:sp>
      <p:sp>
        <p:nvSpPr>
          <p:cNvPr id="414880340" name=""/>
          <p:cNvSpPr txBox="1"/>
          <p:nvPr/>
        </p:nvSpPr>
        <p:spPr bwMode="auto">
          <a:xfrm flipH="0" flipV="0">
            <a:off x="6519670" y="5711389"/>
            <a:ext cx="5312327" cy="3965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r>
              <a:rPr/>
              <a:t>Thomas Gillis, Ken Raffenetti, Hui Zhou, Yanfei Guo, and Rajeev Thakur. </a:t>
            </a:r>
            <a:r>
              <a:rPr/>
              <a:t>2023.</a:t>
            </a:r>
            <a:endParaRPr/>
          </a:p>
          <a:p>
            <a:pPr algn="l">
              <a:defRPr/>
            </a:pPr>
            <a:r>
              <a:rPr/>
              <a:t> Quantifying the Performance Benefits of Partitioned Communication </a:t>
            </a:r>
            <a:r>
              <a:rPr/>
              <a:t>in MPI.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272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9534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418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4577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22553393" name="PlaceHolder 1"/>
          <p:cNvSpPr>
            <a:spLocks noGrp="1"/>
          </p:cNvSpPr>
          <p:nvPr>
            <p:ph type="title"/>
          </p:nvPr>
        </p:nvSpPr>
        <p:spPr bwMode="auto">
          <a:xfrm>
            <a:off x="623876" y="479880"/>
            <a:ext cx="8068320" cy="610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Possible optimization – Message aggregation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3166800" name="PlaceHolder 2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cxnSp>
        <p:nvCxnSpPr>
          <p:cNvPr id="0" name=""/>
          <p:cNvCxnSpPr>
            <a:cxnSpLocks/>
          </p:cNvCxnSpPr>
          <p:nvPr/>
        </p:nvCxnSpPr>
        <p:spPr bwMode="auto">
          <a:xfrm flipH="1" flipV="0">
            <a:off x="2155635" y="2069741"/>
            <a:ext cx="0" cy="3809999"/>
          </a:xfrm>
          <a:prstGeom prst="line">
            <a:avLst/>
          </a:prstGeom>
          <a:ln w="28575" cap="flat" cmpd="sng" algn="ctr">
            <a:solidFill>
              <a:srgbClr val="000000"/>
            </a:solidFill>
            <a:prstDash val="sysDot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6660906" name=""/>
          <p:cNvCxnSpPr>
            <a:cxnSpLocks/>
          </p:cNvCxnSpPr>
          <p:nvPr/>
        </p:nvCxnSpPr>
        <p:spPr bwMode="auto">
          <a:xfrm flipH="1" flipV="0">
            <a:off x="4130731" y="2069741"/>
            <a:ext cx="0" cy="3809999"/>
          </a:xfrm>
          <a:prstGeom prst="line">
            <a:avLst/>
          </a:prstGeom>
          <a:ln w="28575" cap="flat" cmpd="sng" algn="ctr">
            <a:solidFill>
              <a:srgbClr val="000000"/>
            </a:solidFill>
            <a:prstDash val="sysDot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9277859" name=""/>
          <p:cNvSpPr txBox="1"/>
          <p:nvPr/>
        </p:nvSpPr>
        <p:spPr bwMode="auto">
          <a:xfrm flipH="0" flipV="0">
            <a:off x="1899193" y="1611810"/>
            <a:ext cx="51864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800"/>
              <a:t>R0</a:t>
            </a:r>
            <a:endParaRPr sz="2600"/>
          </a:p>
        </p:txBody>
      </p:sp>
      <p:sp>
        <p:nvSpPr>
          <p:cNvPr id="1727797973" name=""/>
          <p:cNvSpPr txBox="1"/>
          <p:nvPr/>
        </p:nvSpPr>
        <p:spPr bwMode="auto">
          <a:xfrm flipH="0" flipV="0">
            <a:off x="3871409" y="1611810"/>
            <a:ext cx="51936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800"/>
              <a:t>R1</a:t>
            </a:r>
            <a:endParaRPr sz="2600"/>
          </a:p>
        </p:txBody>
      </p:sp>
      <p:cxnSp>
        <p:nvCxnSpPr>
          <p:cNvPr id="0" name=""/>
          <p:cNvCxnSpPr>
            <a:cxnSpLocks/>
          </p:cNvCxnSpPr>
          <p:nvPr/>
        </p:nvCxnSpPr>
        <p:spPr bwMode="auto">
          <a:xfrm flipH="0" flipV="0">
            <a:off x="2155635" y="2582627"/>
            <a:ext cx="1959951" cy="311393"/>
          </a:xfrm>
          <a:prstGeom prst="line">
            <a:avLst/>
          </a:prstGeom>
          <a:ln w="12699" cap="flat" cmpd="sng" algn="ctr">
            <a:solidFill>
              <a:schemeClr val="accent1">
                <a:lumMod val="50196"/>
              </a:schemeClr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5342772" name=""/>
          <p:cNvCxnSpPr>
            <a:cxnSpLocks/>
          </p:cNvCxnSpPr>
          <p:nvPr/>
        </p:nvCxnSpPr>
        <p:spPr bwMode="auto">
          <a:xfrm flipH="0" flipV="0">
            <a:off x="2155635" y="3074021"/>
            <a:ext cx="1959951" cy="311393"/>
          </a:xfrm>
          <a:prstGeom prst="line">
            <a:avLst/>
          </a:prstGeom>
          <a:ln w="12699" cap="flat" cmpd="sng" algn="ctr">
            <a:solidFill>
              <a:schemeClr val="accent1">
                <a:lumMod val="50196"/>
              </a:schemeClr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3489070" name=""/>
          <p:cNvSpPr/>
          <p:nvPr/>
        </p:nvSpPr>
        <p:spPr bwMode="auto">
          <a:xfrm rot="0">
            <a:off x="2137318" y="2582627"/>
            <a:ext cx="2033220" cy="805961"/>
          </a:xfrm>
          <a:custGeom>
            <a:avLst/>
            <a:gdLst/>
            <a:ahLst/>
            <a:cxnLst/>
            <a:rect l="0" t="0" r="r" b="b"/>
            <a:pathLst>
              <a:path w="43200" h="43200" fill="norm" stroke="1" extrusionOk="0">
                <a:moveTo>
                  <a:pt x="0" y="0"/>
                </a:moveTo>
                <a:lnTo>
                  <a:pt x="43200" y="17672"/>
                </a:lnTo>
                <a:lnTo>
                  <a:pt x="42810" y="43200"/>
                </a:lnTo>
                <a:lnTo>
                  <a:pt x="388" y="2552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9216401" name=""/>
          <p:cNvSpPr txBox="1"/>
          <p:nvPr/>
        </p:nvSpPr>
        <p:spPr bwMode="auto">
          <a:xfrm flipH="0" flipV="0">
            <a:off x="2850433" y="2823146"/>
            <a:ext cx="570356" cy="3356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600"/>
              <a:t>m1</a:t>
            </a:r>
            <a:endParaRPr sz="1600"/>
          </a:p>
        </p:txBody>
      </p:sp>
      <p:sp>
        <p:nvSpPr>
          <p:cNvPr id="1066763755" name="Rectangle 1066763755"/>
          <p:cNvSpPr txBox="1"/>
          <p:nvPr/>
        </p:nvSpPr>
        <p:spPr bwMode="auto">
          <a:xfrm rot="0" flipH="0" flipV="0">
            <a:off x="1689493" y="2269047"/>
            <a:ext cx="899549" cy="313579"/>
          </a:xfrm>
          <a:prstGeom prst="rect">
            <a:avLst/>
          </a:prstGeom>
          <a:solidFill>
            <a:schemeClr val="bg1"/>
          </a:solidFill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Autofit/>
          </a:bodyPr>
          <a:p>
            <a:pPr algn="ctr">
              <a:defRPr/>
            </a:pPr>
            <a:r>
              <a:rPr/>
              <a:t>overhead</a:t>
            </a:r>
            <a:endParaRPr/>
          </a:p>
        </p:txBody>
      </p:sp>
      <p:sp>
        <p:nvSpPr>
          <p:cNvPr id="1887618465" name="Rectangle 1066763755"/>
          <p:cNvSpPr txBox="1"/>
          <p:nvPr/>
        </p:nvSpPr>
        <p:spPr bwMode="auto">
          <a:xfrm rot="0" flipH="0" flipV="0">
            <a:off x="3665813" y="3388588"/>
            <a:ext cx="899549" cy="313579"/>
          </a:xfrm>
          <a:prstGeom prst="rect">
            <a:avLst/>
          </a:prstGeom>
          <a:solidFill>
            <a:schemeClr val="bg1"/>
          </a:solidFill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Autofit/>
          </a:bodyPr>
          <a:p>
            <a:pPr algn="ctr">
              <a:defRPr/>
            </a:pPr>
            <a:r>
              <a:rPr/>
              <a:t>overhead</a:t>
            </a:r>
            <a:endParaRPr/>
          </a:p>
        </p:txBody>
      </p:sp>
      <p:cxnSp>
        <p:nvCxnSpPr>
          <p:cNvPr id="305739876" name=""/>
          <p:cNvCxnSpPr>
            <a:cxnSpLocks/>
          </p:cNvCxnSpPr>
          <p:nvPr/>
        </p:nvCxnSpPr>
        <p:spPr bwMode="auto">
          <a:xfrm flipH="0" flipV="0">
            <a:off x="2153685" y="3472365"/>
            <a:ext cx="1959951" cy="311393"/>
          </a:xfrm>
          <a:prstGeom prst="line">
            <a:avLst/>
          </a:prstGeom>
          <a:ln w="12699" cap="flat" cmpd="sng" algn="ctr">
            <a:solidFill>
              <a:schemeClr val="accent1">
                <a:lumMod val="50196"/>
              </a:schemeClr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6070200" name=""/>
          <p:cNvCxnSpPr>
            <a:cxnSpLocks/>
          </p:cNvCxnSpPr>
          <p:nvPr/>
        </p:nvCxnSpPr>
        <p:spPr bwMode="auto">
          <a:xfrm flipH="0" flipV="0">
            <a:off x="2153685" y="3963760"/>
            <a:ext cx="1959951" cy="311393"/>
          </a:xfrm>
          <a:prstGeom prst="line">
            <a:avLst/>
          </a:prstGeom>
          <a:ln w="12699" cap="flat" cmpd="sng" algn="ctr">
            <a:solidFill>
              <a:schemeClr val="accent1">
                <a:lumMod val="50196"/>
              </a:schemeClr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8365298" name=""/>
          <p:cNvSpPr/>
          <p:nvPr/>
        </p:nvSpPr>
        <p:spPr bwMode="auto">
          <a:xfrm rot="0">
            <a:off x="2135368" y="3472365"/>
            <a:ext cx="2033220" cy="805961"/>
          </a:xfrm>
          <a:custGeom>
            <a:avLst/>
            <a:gdLst/>
            <a:ahLst/>
            <a:cxnLst/>
            <a:rect l="0" t="0" r="r" b="b"/>
            <a:pathLst>
              <a:path w="43200" h="43200" fill="norm" stroke="1" extrusionOk="0">
                <a:moveTo>
                  <a:pt x="0" y="0"/>
                </a:moveTo>
                <a:lnTo>
                  <a:pt x="43200" y="17672"/>
                </a:lnTo>
                <a:lnTo>
                  <a:pt x="42810" y="43200"/>
                </a:lnTo>
                <a:lnTo>
                  <a:pt x="388" y="2552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17223445" name=""/>
          <p:cNvSpPr txBox="1"/>
          <p:nvPr/>
        </p:nvSpPr>
        <p:spPr bwMode="auto">
          <a:xfrm flipH="0" flipV="0">
            <a:off x="2849713" y="3707526"/>
            <a:ext cx="571076" cy="3356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600"/>
              <a:t>m2</a:t>
            </a:r>
            <a:endParaRPr sz="1600"/>
          </a:p>
        </p:txBody>
      </p:sp>
      <p:sp>
        <p:nvSpPr>
          <p:cNvPr id="814348969" name="Rectangle 1066763755"/>
          <p:cNvSpPr txBox="1"/>
          <p:nvPr/>
        </p:nvSpPr>
        <p:spPr bwMode="auto">
          <a:xfrm rot="0" flipH="0" flipV="0">
            <a:off x="1687543" y="3158786"/>
            <a:ext cx="899549" cy="313579"/>
          </a:xfrm>
          <a:prstGeom prst="rect">
            <a:avLst/>
          </a:prstGeom>
          <a:solidFill>
            <a:schemeClr val="bg1"/>
          </a:solidFill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Autofit/>
          </a:bodyPr>
          <a:p>
            <a:pPr algn="ctr">
              <a:defRPr/>
            </a:pPr>
            <a:r>
              <a:rPr/>
              <a:t>overhead</a:t>
            </a:r>
            <a:endParaRPr/>
          </a:p>
        </p:txBody>
      </p:sp>
      <p:sp>
        <p:nvSpPr>
          <p:cNvPr id="2059906928" name="Rectangle 1066763755"/>
          <p:cNvSpPr txBox="1"/>
          <p:nvPr/>
        </p:nvSpPr>
        <p:spPr bwMode="auto">
          <a:xfrm rot="0" flipH="0" flipV="0">
            <a:off x="3663863" y="4278327"/>
            <a:ext cx="899549" cy="313579"/>
          </a:xfrm>
          <a:prstGeom prst="rect">
            <a:avLst/>
          </a:prstGeom>
          <a:solidFill>
            <a:schemeClr val="bg1"/>
          </a:solidFill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Autofit/>
          </a:bodyPr>
          <a:p>
            <a:pPr algn="ctr">
              <a:defRPr/>
            </a:pPr>
            <a:r>
              <a:rPr/>
              <a:t>overhead</a:t>
            </a:r>
            <a:endParaRPr/>
          </a:p>
        </p:txBody>
      </p:sp>
      <p:cxnSp>
        <p:nvCxnSpPr>
          <p:cNvPr id="1131847857" name=""/>
          <p:cNvCxnSpPr>
            <a:cxnSpLocks/>
          </p:cNvCxnSpPr>
          <p:nvPr/>
        </p:nvCxnSpPr>
        <p:spPr bwMode="auto">
          <a:xfrm flipH="1" flipV="0">
            <a:off x="7714170" y="2066682"/>
            <a:ext cx="0" cy="3809999"/>
          </a:xfrm>
          <a:prstGeom prst="line">
            <a:avLst/>
          </a:prstGeom>
          <a:ln w="28575" cap="flat" cmpd="sng" algn="ctr">
            <a:solidFill>
              <a:srgbClr val="000000"/>
            </a:solidFill>
            <a:prstDash val="sysDot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4356693" name=""/>
          <p:cNvCxnSpPr>
            <a:cxnSpLocks/>
          </p:cNvCxnSpPr>
          <p:nvPr/>
        </p:nvCxnSpPr>
        <p:spPr bwMode="auto">
          <a:xfrm flipH="1" flipV="0">
            <a:off x="9689266" y="2066682"/>
            <a:ext cx="0" cy="3809999"/>
          </a:xfrm>
          <a:prstGeom prst="line">
            <a:avLst/>
          </a:prstGeom>
          <a:ln w="28575" cap="flat" cmpd="sng" algn="ctr">
            <a:solidFill>
              <a:srgbClr val="000000"/>
            </a:solidFill>
            <a:prstDash val="sysDot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6159320" name=""/>
          <p:cNvSpPr txBox="1"/>
          <p:nvPr/>
        </p:nvSpPr>
        <p:spPr bwMode="auto">
          <a:xfrm flipH="0" flipV="0">
            <a:off x="7457728" y="1608750"/>
            <a:ext cx="51864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800"/>
              <a:t>R0</a:t>
            </a:r>
            <a:endParaRPr sz="2600"/>
          </a:p>
        </p:txBody>
      </p:sp>
      <p:sp>
        <p:nvSpPr>
          <p:cNvPr id="1998775329" name=""/>
          <p:cNvSpPr txBox="1"/>
          <p:nvPr/>
        </p:nvSpPr>
        <p:spPr bwMode="auto">
          <a:xfrm flipH="0" flipV="0">
            <a:off x="9429944" y="1608750"/>
            <a:ext cx="51936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800"/>
              <a:t>R1</a:t>
            </a:r>
            <a:endParaRPr sz="2600"/>
          </a:p>
        </p:txBody>
      </p:sp>
      <p:cxnSp>
        <p:nvCxnSpPr>
          <p:cNvPr id="1844928743" name=""/>
          <p:cNvCxnSpPr>
            <a:cxnSpLocks/>
          </p:cNvCxnSpPr>
          <p:nvPr/>
        </p:nvCxnSpPr>
        <p:spPr bwMode="auto">
          <a:xfrm flipH="0" flipV="0">
            <a:off x="7714170" y="2742647"/>
            <a:ext cx="1959951" cy="311393"/>
          </a:xfrm>
          <a:prstGeom prst="line">
            <a:avLst/>
          </a:prstGeom>
          <a:ln w="12699" cap="flat" cmpd="sng" algn="ctr">
            <a:solidFill>
              <a:schemeClr val="accent1">
                <a:lumMod val="50196"/>
              </a:schemeClr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1578710" name=""/>
          <p:cNvSpPr/>
          <p:nvPr/>
        </p:nvSpPr>
        <p:spPr bwMode="auto">
          <a:xfrm rot="0">
            <a:off x="7695852" y="2742647"/>
            <a:ext cx="2033220" cy="805961"/>
          </a:xfrm>
          <a:custGeom>
            <a:avLst/>
            <a:gdLst/>
            <a:ahLst/>
            <a:cxnLst/>
            <a:rect l="0" t="0" r="r" b="b"/>
            <a:pathLst>
              <a:path w="43200" h="43200" fill="norm" stroke="1" extrusionOk="0">
                <a:moveTo>
                  <a:pt x="0" y="0"/>
                </a:moveTo>
                <a:lnTo>
                  <a:pt x="43200" y="17672"/>
                </a:lnTo>
                <a:lnTo>
                  <a:pt x="42810" y="43200"/>
                </a:lnTo>
                <a:lnTo>
                  <a:pt x="388" y="2552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35746943" name=""/>
          <p:cNvSpPr txBox="1"/>
          <p:nvPr/>
        </p:nvSpPr>
        <p:spPr bwMode="auto">
          <a:xfrm flipH="0" flipV="0">
            <a:off x="8052050" y="3209738"/>
            <a:ext cx="1320825" cy="3356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600"/>
              <a:t>m1 + m2</a:t>
            </a:r>
            <a:endParaRPr sz="1600"/>
          </a:p>
        </p:txBody>
      </p:sp>
      <p:sp>
        <p:nvSpPr>
          <p:cNvPr id="852587562" name="Rectangle 1066763755"/>
          <p:cNvSpPr txBox="1"/>
          <p:nvPr/>
        </p:nvSpPr>
        <p:spPr bwMode="auto">
          <a:xfrm rot="0" flipH="0" flipV="0">
            <a:off x="7248028" y="2429067"/>
            <a:ext cx="899549" cy="313579"/>
          </a:xfrm>
          <a:prstGeom prst="rect">
            <a:avLst/>
          </a:prstGeom>
          <a:solidFill>
            <a:schemeClr val="bg1"/>
          </a:solidFill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Autofit/>
          </a:bodyPr>
          <a:p>
            <a:pPr algn="ctr">
              <a:defRPr/>
            </a:pPr>
            <a:r>
              <a:rPr/>
              <a:t>overhead</a:t>
            </a:r>
            <a:endParaRPr/>
          </a:p>
        </p:txBody>
      </p:sp>
      <p:cxnSp>
        <p:nvCxnSpPr>
          <p:cNvPr id="952246212" name=""/>
          <p:cNvCxnSpPr>
            <a:cxnSpLocks/>
          </p:cNvCxnSpPr>
          <p:nvPr/>
        </p:nvCxnSpPr>
        <p:spPr bwMode="auto">
          <a:xfrm flipH="0" flipV="0">
            <a:off x="7712220" y="3720799"/>
            <a:ext cx="1959951" cy="311393"/>
          </a:xfrm>
          <a:prstGeom prst="line">
            <a:avLst/>
          </a:prstGeom>
          <a:ln w="12699" cap="flat" cmpd="sng" algn="ctr">
            <a:solidFill>
              <a:schemeClr val="accent1">
                <a:lumMod val="50196"/>
              </a:schemeClr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0322374" name=""/>
          <p:cNvSpPr/>
          <p:nvPr/>
        </p:nvSpPr>
        <p:spPr bwMode="auto">
          <a:xfrm rot="0">
            <a:off x="7693903" y="3229405"/>
            <a:ext cx="2033220" cy="805961"/>
          </a:xfrm>
          <a:custGeom>
            <a:avLst/>
            <a:gdLst/>
            <a:ahLst/>
            <a:cxnLst/>
            <a:rect l="0" t="0" r="r" b="b"/>
            <a:pathLst>
              <a:path w="43200" h="43200" fill="norm" stroke="1" extrusionOk="0">
                <a:moveTo>
                  <a:pt x="0" y="0"/>
                </a:moveTo>
                <a:lnTo>
                  <a:pt x="43200" y="17672"/>
                </a:lnTo>
                <a:lnTo>
                  <a:pt x="42810" y="43200"/>
                </a:lnTo>
                <a:lnTo>
                  <a:pt x="388" y="2552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2423212" name="Rectangle 1066763755"/>
          <p:cNvSpPr txBox="1"/>
          <p:nvPr/>
        </p:nvSpPr>
        <p:spPr bwMode="auto">
          <a:xfrm rot="0" flipH="0" flipV="0">
            <a:off x="9222397" y="4035366"/>
            <a:ext cx="899549" cy="313579"/>
          </a:xfrm>
          <a:prstGeom prst="rect">
            <a:avLst/>
          </a:prstGeom>
          <a:solidFill>
            <a:schemeClr val="bg1"/>
          </a:solidFill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Autofit/>
          </a:bodyPr>
          <a:p>
            <a:pPr algn="ctr">
              <a:defRPr/>
            </a:pPr>
            <a:r>
              <a:rPr/>
              <a:t>overhead</a:t>
            </a:r>
            <a:endParaRPr/>
          </a:p>
        </p:txBody>
      </p:sp>
      <p:sp>
        <p:nvSpPr>
          <p:cNvPr id="716378305" name=""/>
          <p:cNvSpPr txBox="1"/>
          <p:nvPr/>
        </p:nvSpPr>
        <p:spPr bwMode="auto">
          <a:xfrm flipH="0" flipV="0">
            <a:off x="539752" y="2102376"/>
            <a:ext cx="884630" cy="3356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600"/>
              <a:t>Pready</a:t>
            </a:r>
            <a:endParaRPr/>
          </a:p>
        </p:txBody>
      </p:sp>
      <p:sp>
        <p:nvSpPr>
          <p:cNvPr id="1541691431" name=""/>
          <p:cNvSpPr txBox="1"/>
          <p:nvPr/>
        </p:nvSpPr>
        <p:spPr bwMode="auto">
          <a:xfrm flipH="0" flipV="0">
            <a:off x="535853" y="2282376"/>
            <a:ext cx="887810" cy="3356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600"/>
              <a:t>Pready</a:t>
            </a:r>
            <a:endParaRPr/>
          </a:p>
        </p:txBody>
      </p:sp>
      <p:cxnSp>
        <p:nvCxnSpPr>
          <p:cNvPr id="0" name=""/>
          <p:cNvCxnSpPr>
            <a:cxnSpLocks/>
            <a:stCxn id="716378305" idx="3"/>
          </p:cNvCxnSpPr>
          <p:nvPr/>
        </p:nvCxnSpPr>
        <p:spPr bwMode="auto">
          <a:xfrm rot="0" flipH="0" flipV="1">
            <a:off x="1424383" y="2261612"/>
            <a:ext cx="291636" cy="0"/>
          </a:xfrm>
          <a:prstGeom prst="line">
            <a:avLst/>
          </a:prstGeom>
          <a:ln w="1904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1662933" name=""/>
          <p:cNvCxnSpPr>
            <a:cxnSpLocks/>
          </p:cNvCxnSpPr>
          <p:nvPr/>
        </p:nvCxnSpPr>
        <p:spPr bwMode="auto">
          <a:xfrm rot="0" flipH="0" flipV="1">
            <a:off x="1424383" y="2441612"/>
            <a:ext cx="291636" cy="0"/>
          </a:xfrm>
          <a:prstGeom prst="line">
            <a:avLst/>
          </a:prstGeom>
          <a:ln w="1904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9647835" name=""/>
          <p:cNvSpPr txBox="1"/>
          <p:nvPr/>
        </p:nvSpPr>
        <p:spPr bwMode="auto">
          <a:xfrm flipH="0" flipV="0">
            <a:off x="6095999" y="2098780"/>
            <a:ext cx="884630" cy="3356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600"/>
              <a:t>Pready</a:t>
            </a:r>
            <a:endParaRPr/>
          </a:p>
        </p:txBody>
      </p:sp>
      <p:sp>
        <p:nvSpPr>
          <p:cNvPr id="375960626" name=""/>
          <p:cNvSpPr txBox="1"/>
          <p:nvPr/>
        </p:nvSpPr>
        <p:spPr bwMode="auto">
          <a:xfrm flipH="0" flipV="0">
            <a:off x="6092100" y="2278780"/>
            <a:ext cx="887810" cy="3356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600"/>
              <a:t>Pready</a:t>
            </a:r>
            <a:endParaRPr/>
          </a:p>
        </p:txBody>
      </p:sp>
      <p:cxnSp>
        <p:nvCxnSpPr>
          <p:cNvPr id="601315089" name=""/>
          <p:cNvCxnSpPr>
            <a:cxnSpLocks/>
          </p:cNvCxnSpPr>
          <p:nvPr/>
        </p:nvCxnSpPr>
        <p:spPr bwMode="auto">
          <a:xfrm rot="0" flipH="0" flipV="1">
            <a:off x="6980630" y="2258016"/>
            <a:ext cx="291636" cy="0"/>
          </a:xfrm>
          <a:prstGeom prst="line">
            <a:avLst/>
          </a:prstGeom>
          <a:ln w="1904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9826025" name=""/>
          <p:cNvCxnSpPr>
            <a:cxnSpLocks/>
          </p:cNvCxnSpPr>
          <p:nvPr/>
        </p:nvCxnSpPr>
        <p:spPr bwMode="auto">
          <a:xfrm rot="0" flipH="0" flipV="1">
            <a:off x="6980630" y="2438016"/>
            <a:ext cx="291636" cy="0"/>
          </a:xfrm>
          <a:prstGeom prst="line">
            <a:avLst/>
          </a:prstGeom>
          <a:ln w="1904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6660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277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7797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34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3489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216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6763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7618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739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6070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365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7223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348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9906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378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1691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662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847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4356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6159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8775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928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1578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5746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2587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246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322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423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9647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960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315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826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771722" name="PlaceHolder 1"/>
          <p:cNvSpPr>
            <a:spLocks noGrp="1"/>
          </p:cNvSpPr>
          <p:nvPr>
            <p:ph type="title"/>
          </p:nvPr>
        </p:nvSpPr>
        <p:spPr bwMode="auto">
          <a:xfrm>
            <a:off x="623877" y="479880"/>
            <a:ext cx="8068320" cy="610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Possible optimization – Message aggregation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8391483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endParaRPr lang="en-US" sz="18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1210710" name="PlaceHolder 2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pic>
        <p:nvPicPr>
          <p:cNvPr id="44060405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2988235" y="1704614"/>
            <a:ext cx="6877049" cy="3905249"/>
          </a:xfrm>
          <a:prstGeom prst="rect">
            <a:avLst/>
          </a:prstGeom>
        </p:spPr>
      </p:pic>
      <p:sp>
        <p:nvSpPr>
          <p:cNvPr id="965039786" name=""/>
          <p:cNvSpPr/>
          <p:nvPr/>
        </p:nvSpPr>
        <p:spPr bwMode="auto">
          <a:xfrm flipH="0" flipV="0">
            <a:off x="1265628" y="5714100"/>
            <a:ext cx="10182860" cy="457559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Y. H. Temuçin, S. Levy, W. Schonbein, R. E. Grant and A. Afsahi, "A  Dynamic Network-Native MPI Partitioned Aggregation Over InfiniBand  Verbs,"</a:t>
            </a:r>
            <a:endParaRPr sz="12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>
              <a:defRPr/>
            </a:pPr>
            <a:r>
              <a:rPr lang="en-US" sz="1200" b="0" i="0" u="none" strike="noStrike" cap="none" spc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https://doi.org/10.1109/CLUSTER52292.2023.00029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71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endParaRPr lang="en-U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72" name="PlaceHolder 3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-1">
                <a:solidFill>
                  <a:srgbClr val="1D3D91"/>
                </a:solidFill>
                <a:latin typeface="Overpass"/>
              </a:rPr>
              <a:t>Benchmarks: Goals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sp>
        <p:nvSpPr>
          <p:cNvPr id="1299934248" name=""/>
          <p:cNvSpPr txBox="1"/>
          <p:nvPr/>
        </p:nvSpPr>
        <p:spPr bwMode="auto">
          <a:xfrm flipH="0" flipV="0">
            <a:off x="1230873" y="1757038"/>
            <a:ext cx="7444296" cy="2441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337230923" name=""/>
          <p:cNvSpPr/>
          <p:nvPr/>
        </p:nvSpPr>
        <p:spPr bwMode="auto">
          <a:xfrm>
            <a:off x="838198" y="1523999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 marL="261850" indent="-261850">
              <a:buFont typeface="Arial"/>
              <a:buChar char="•"/>
              <a:defRPr/>
            </a:pPr>
            <a:r>
              <a:rPr lang="en-US" sz="20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Measure </a:t>
            </a:r>
            <a:r>
              <a:rPr lang="en-US" sz="2000" b="1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effective bandwidth</a:t>
            </a:r>
            <a:r>
              <a:rPr lang="en-US" sz="20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 depending on </a:t>
            </a:r>
            <a:endParaRPr lang="en-US" sz="2000" b="0" i="0" u="none" strike="noStrike" cap="none" spc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marL="661899" lvl="1" indent="-261849">
              <a:buFont typeface="Arial"/>
              <a:buChar char="•"/>
              <a:defRPr/>
            </a:pPr>
            <a:r>
              <a:rPr lang="en-US" sz="20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Partition size</a:t>
            </a:r>
            <a:endParaRPr lang="en-US" sz="2000" b="0" i="0" u="none" strike="noStrike" cap="none" spc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marL="661899" lvl="1" indent="-261849">
              <a:buFont typeface="Arial"/>
              <a:buChar char="•"/>
              <a:defRPr/>
            </a:pPr>
            <a:r>
              <a:rPr lang="en-US" sz="20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Transfer mechanism</a:t>
            </a:r>
            <a:endParaRPr lang="en-US" sz="2000" b="0" i="0" u="none" strike="noStrike" cap="none" spc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marL="661899" lvl="1" indent="-261849">
              <a:buFont typeface="Arial"/>
              <a:buChar char="•"/>
              <a:defRPr/>
            </a:pPr>
            <a:r>
              <a:rPr lang="en-US" sz="20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Order of partitions being marked as ready</a:t>
            </a:r>
            <a:endParaRPr lang="en-US" sz="2000" b="0" i="0" u="none" strike="noStrike" cap="none" spc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marL="661899" lvl="1" indent="-261850">
              <a:buFont typeface="Arial"/>
              <a:buChar char="•"/>
              <a:defRPr/>
            </a:pPr>
            <a:r>
              <a:rPr lang="en-US" sz="20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Usage of completion tests to trigger earlier message progress</a:t>
            </a:r>
            <a:endParaRPr lang="en-US" sz="2000" b="0" i="0" u="none" strike="noStrike" cap="none" spc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marL="661899" lvl="1" indent="-261849">
              <a:buFont typeface="Arial"/>
              <a:buChar char="•"/>
              <a:defRPr/>
            </a:pPr>
            <a:r>
              <a:rPr lang="en-US" sz="20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MPI-implementation: OpenMPI, (MPICH)</a:t>
            </a:r>
            <a:endParaRPr lang="en-US" sz="2000" b="0" i="0" u="none" strike="noStrike" cap="none" spc="0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09881528" name="PlaceHolder 3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Benchmarking scheme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4383719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sp>
        <p:nvSpPr>
          <p:cNvPr id="1611752576" name=""/>
          <p:cNvSpPr txBox="1"/>
          <p:nvPr/>
        </p:nvSpPr>
        <p:spPr bwMode="auto">
          <a:xfrm flipH="0" flipV="0">
            <a:off x="1230871" y="1757036"/>
            <a:ext cx="7444296" cy="244197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pic>
        <p:nvPicPr>
          <p:cNvPr id="171850768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536909" y="1172175"/>
            <a:ext cx="9118180" cy="51066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82719015" name="PlaceHolder 3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Transfer mechanisms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6453908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sp>
        <p:nvSpPr>
          <p:cNvPr id="100202674" name=""/>
          <p:cNvSpPr txBox="1"/>
          <p:nvPr/>
        </p:nvSpPr>
        <p:spPr bwMode="auto">
          <a:xfrm flipH="0" flipV="0">
            <a:off x="1230872" y="1757037"/>
            <a:ext cx="7444296" cy="24419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graphicFrame>
        <p:nvGraphicFramePr>
          <p:cNvPr id="570242640" name=""/>
          <p:cNvGraphicFramePr>
            <a:graphicFrameLocks xmlns:a="http://schemas.openxmlformats.org/drawingml/2006/main"/>
          </p:cNvGraphicFramePr>
          <p:nvPr/>
        </p:nvGraphicFramePr>
        <p:xfrm>
          <a:off x="468516" y="1704097"/>
          <a:ext cx="11303647" cy="3745228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2258189"/>
                <a:gridCol w="2258189"/>
                <a:gridCol w="2258189"/>
                <a:gridCol w="1864033"/>
                <a:gridCol w="2652345"/>
              </a:tblGrid>
              <a:tr h="767486"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Mechanism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Initialization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Partition ready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Completion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Freeing</a:t>
                      </a:r>
                      <a:endParaRPr/>
                    </a:p>
                  </a:txBody>
                  <a:tcPr/>
                </a:tc>
              </a:tr>
              <a:tr h="529274"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Send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-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MPI_Send (p)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-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-</a:t>
                      </a:r>
                      <a:endParaRPr/>
                    </a:p>
                  </a:txBody>
                  <a:tcPr/>
                </a:tc>
              </a:tr>
              <a:tr h="612225"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SendPersistent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MPI_Send_init (p)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MPI_Start (p)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MPI_Waitall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MPI_Request_free (p)</a:t>
                      </a:r>
                      <a:endParaRPr/>
                    </a:p>
                  </a:txBody>
                  <a:tcPr/>
                </a:tc>
              </a:tr>
              <a:tr h="454571"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Isend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-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MPI_Isend (p)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MPI_Waitall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MPI_Request_free (p)</a:t>
                      </a:r>
                      <a:endParaRPr/>
                    </a:p>
                  </a:txBody>
                  <a:tcPr/>
                </a:tc>
              </a:tr>
              <a:tr h="454571"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Psend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MPI_Psend_init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MPI_Pready (p)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MPI_Wait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MPI_Request_free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97996216" name=""/>
          <p:cNvSpPr txBox="1"/>
          <p:nvPr/>
        </p:nvSpPr>
        <p:spPr bwMode="auto">
          <a:xfrm flipH="0" flipV="0">
            <a:off x="6618394" y="5952601"/>
            <a:ext cx="5069156" cy="3051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/>
              <a:t>operations marked with (p) are performed for each partition</a:t>
            </a:r>
            <a:endParaRPr sz="14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37663699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endParaRPr lang="en-US" sz="2000" b="0" strike="noStrike" spc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220011510" name="PlaceHolder 3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Experimental setup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0281474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sp>
        <p:nvSpPr>
          <p:cNvPr id="1848410322" name=""/>
          <p:cNvSpPr/>
          <p:nvPr/>
        </p:nvSpPr>
        <p:spPr bwMode="auto">
          <a:xfrm>
            <a:off x="838197" y="1523997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 marL="195764" indent="-195764">
              <a:buFont typeface="Arial"/>
              <a:buChar char="•"/>
              <a:defRPr/>
            </a:pPr>
            <a:r>
              <a:rPr sz="1800">
                <a:solidFill>
                  <a:schemeClr val="bg2">
                    <a:lumMod val="75000"/>
                  </a:schemeClr>
                </a:solidFill>
              </a:rPr>
              <a:t>2 nodes on HAWK with one MPI process each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595813" lvl="1" indent="-195763">
              <a:buFont typeface="Arial"/>
              <a:buChar char="•"/>
              <a:defRPr/>
            </a:pPr>
            <a:r>
              <a:rPr sz="1800">
                <a:solidFill>
                  <a:schemeClr val="bg2">
                    <a:lumMod val="75000"/>
                  </a:schemeClr>
                </a:solidFill>
              </a:rPr>
              <a:t>Max. Bandwidth: 200Gbit/s = 25GB/s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2" lvl="0" indent="-195762">
              <a:buFont typeface="Arial"/>
              <a:buChar char="•"/>
              <a:defRPr/>
            </a:pP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4" indent="-195764">
              <a:buFont typeface="Arial"/>
              <a:buChar char="•"/>
              <a:defRPr/>
            </a:pPr>
            <a:r>
              <a:rPr sz="1800" b="1">
                <a:solidFill>
                  <a:schemeClr val="bg2">
                    <a:lumMod val="75000"/>
                  </a:schemeClr>
                </a:solidFill>
              </a:rPr>
              <a:t>Buffer size:</a:t>
            </a:r>
            <a:r>
              <a:rPr sz="1800">
                <a:solidFill>
                  <a:schemeClr val="bg2">
                    <a:lumMod val="75000"/>
                  </a:schemeClr>
                </a:solidFill>
              </a:rPr>
              <a:t> 8MiB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3" indent="-195763">
              <a:buFont typeface="Arial"/>
              <a:buChar char="•"/>
              <a:defRPr/>
            </a:pPr>
            <a:r>
              <a:rPr sz="1800" b="1">
                <a:solidFill>
                  <a:schemeClr val="bg2">
                    <a:lumMod val="75000"/>
                  </a:schemeClr>
                </a:solidFill>
              </a:rPr>
              <a:t>Partition sizes</a:t>
            </a:r>
            <a:r>
              <a:rPr sz="1800">
                <a:solidFill>
                  <a:schemeClr val="bg2">
                    <a:lumMod val="75000"/>
                  </a:schemeClr>
                </a:solidFill>
              </a:rPr>
              <a:t>: 512B, 1024B, ...,  8MiB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3" indent="-195763">
              <a:buFont typeface="Arial"/>
              <a:buChar char="•"/>
              <a:defRPr/>
            </a:pP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3" indent="-195763">
              <a:buFont typeface="Arial"/>
              <a:buChar char="•"/>
              <a:defRPr/>
            </a:pPr>
            <a:r>
              <a:rPr sz="1800">
                <a:solidFill>
                  <a:schemeClr val="bg2">
                    <a:lumMod val="75000"/>
                  </a:schemeClr>
                </a:solidFill>
              </a:rPr>
              <a:t>Partitions marked ready in different orders: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595813" lvl="1" indent="-195763">
              <a:buFont typeface="Arial"/>
              <a:buChar char="•"/>
              <a:defRPr/>
            </a:pPr>
            <a:r>
              <a:rPr sz="1800">
                <a:solidFill>
                  <a:schemeClr val="bg2">
                    <a:lumMod val="75000"/>
                  </a:schemeClr>
                </a:solidFill>
              </a:rPr>
              <a:t>Left-to-right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595813" lvl="1" indent="-195763">
              <a:buFont typeface="Arial"/>
              <a:buChar char="•"/>
              <a:defRPr/>
            </a:pPr>
            <a:r>
              <a:rPr sz="1800">
                <a:solidFill>
                  <a:schemeClr val="bg2">
                    <a:lumMod val="75000"/>
                  </a:schemeClr>
                </a:solidFill>
              </a:rPr>
              <a:t>Randomized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595813" lvl="1" indent="-195763">
              <a:buFont typeface="Arial"/>
              <a:buChar char="•"/>
              <a:defRPr/>
            </a:pPr>
            <a:r>
              <a:rPr sz="1800">
                <a:solidFill>
                  <a:schemeClr val="bg2">
                    <a:lumMod val="75000"/>
                  </a:schemeClr>
                </a:solidFill>
              </a:rPr>
              <a:t>Neighbourhood exchange pattern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595813" lvl="1" indent="-195763">
              <a:buFont typeface="Arial"/>
              <a:buChar char="•"/>
              <a:defRPr/>
            </a:pP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3" indent="-195763">
              <a:buFont typeface="Arial"/>
              <a:buChar char="•"/>
              <a:defRPr/>
            </a:pPr>
            <a:r>
              <a:rPr sz="1800">
                <a:solidFill>
                  <a:schemeClr val="bg2">
                    <a:lumMod val="75000"/>
                  </a:schemeClr>
                </a:solidFill>
              </a:rPr>
              <a:t>Multithreading with OpenMP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2" indent="-195762">
              <a:buFont typeface="Arial"/>
              <a:buChar char="•"/>
              <a:defRPr/>
            </a:pPr>
            <a:endParaRPr sz="1800">
              <a:solidFill>
                <a:schemeClr val="bg2">
                  <a:lumMod val="7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22386434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endParaRPr lang="en-US" sz="2000" b="0" strike="noStrike" spc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214720520" name="PlaceHolder 3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Experimental setup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3664472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sp>
        <p:nvSpPr>
          <p:cNvPr id="1037120329" name=""/>
          <p:cNvSpPr/>
          <p:nvPr/>
        </p:nvSpPr>
        <p:spPr bwMode="auto">
          <a:xfrm>
            <a:off x="838197" y="1523997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 marL="195763" indent="-195763">
              <a:buFont typeface="Arial"/>
              <a:buChar char="•"/>
              <a:defRPr/>
            </a:pP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2 nodes on HAWK with one MPI process each</a:t>
            </a:r>
            <a:endParaRPr sz="1800">
              <a:solidFill>
                <a:schemeClr val="tx1">
                  <a:lumMod val="90000"/>
                  <a:lumOff val="5000"/>
                </a:schemeClr>
              </a:solidFill>
            </a:endParaRPr>
          </a:p>
          <a:p>
            <a:pPr marL="595812" lvl="1" indent="-195762">
              <a:buFont typeface="Arial"/>
              <a:buChar char="•"/>
              <a:defRPr/>
            </a:pP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Max. Bandwidth: 200Gbit/s = 25GB/s</a:t>
            </a:r>
            <a:endParaRPr sz="1800">
              <a:solidFill>
                <a:schemeClr val="tx1">
                  <a:lumMod val="90000"/>
                  <a:lumOff val="5000"/>
                </a:schemeClr>
              </a:solidFill>
            </a:endParaRPr>
          </a:p>
          <a:p>
            <a:pPr marL="195761" lvl="0" indent="-195761">
              <a:buFont typeface="Arial"/>
              <a:buChar char="•"/>
              <a:defRPr/>
            </a:pP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3" indent="-195763">
              <a:buFont typeface="Arial"/>
              <a:buChar char="•"/>
              <a:defRPr/>
            </a:pPr>
            <a:r>
              <a:rPr sz="1800" b="1">
                <a:solidFill>
                  <a:schemeClr val="bg2">
                    <a:lumMod val="75000"/>
                  </a:schemeClr>
                </a:solidFill>
              </a:rPr>
              <a:t>Buffer size:</a:t>
            </a:r>
            <a:r>
              <a:rPr sz="1800">
                <a:solidFill>
                  <a:schemeClr val="bg2">
                    <a:lumMod val="75000"/>
                  </a:schemeClr>
                </a:solidFill>
              </a:rPr>
              <a:t> 8MiB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2" indent="-195762">
              <a:buFont typeface="Arial"/>
              <a:buChar char="•"/>
              <a:defRPr/>
            </a:pPr>
            <a:r>
              <a:rPr sz="1800" b="1">
                <a:solidFill>
                  <a:schemeClr val="bg2">
                    <a:lumMod val="75000"/>
                  </a:schemeClr>
                </a:solidFill>
              </a:rPr>
              <a:t>Partition sizes</a:t>
            </a:r>
            <a:r>
              <a:rPr sz="1800">
                <a:solidFill>
                  <a:schemeClr val="bg2">
                    <a:lumMod val="75000"/>
                  </a:schemeClr>
                </a:solidFill>
              </a:rPr>
              <a:t>: 512B, 1024B, ...,  8MiB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2" indent="-195762">
              <a:buFont typeface="Arial"/>
              <a:buChar char="•"/>
              <a:defRPr/>
            </a:pP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2" indent="-195762">
              <a:buFont typeface="Arial"/>
              <a:buChar char="•"/>
              <a:defRPr/>
            </a:pPr>
            <a:r>
              <a:rPr sz="1800">
                <a:solidFill>
                  <a:schemeClr val="bg2">
                    <a:lumMod val="75000"/>
                  </a:schemeClr>
                </a:solidFill>
              </a:rPr>
              <a:t>Partitions marked ready in different orders: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595812" lvl="1" indent="-195762">
              <a:buFont typeface="Arial"/>
              <a:buChar char="•"/>
              <a:defRPr/>
            </a:pPr>
            <a:r>
              <a:rPr sz="1800">
                <a:solidFill>
                  <a:schemeClr val="bg2">
                    <a:lumMod val="75000"/>
                  </a:schemeClr>
                </a:solidFill>
              </a:rPr>
              <a:t>Left-to-right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595812" lvl="1" indent="-195762">
              <a:buFont typeface="Arial"/>
              <a:buChar char="•"/>
              <a:defRPr/>
            </a:pPr>
            <a:r>
              <a:rPr sz="1800">
                <a:solidFill>
                  <a:schemeClr val="bg2">
                    <a:lumMod val="75000"/>
                  </a:schemeClr>
                </a:solidFill>
              </a:rPr>
              <a:t>Randomized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595812" lvl="1" indent="-195762">
              <a:buFont typeface="Arial"/>
              <a:buChar char="•"/>
              <a:defRPr/>
            </a:pPr>
            <a:r>
              <a:rPr sz="1800">
                <a:solidFill>
                  <a:schemeClr val="bg2">
                    <a:lumMod val="75000"/>
                  </a:schemeClr>
                </a:solidFill>
              </a:rPr>
              <a:t>Neighbourhood exchange pattern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595812" lvl="1" indent="-195762">
              <a:buFont typeface="Arial"/>
              <a:buChar char="•"/>
              <a:defRPr/>
            </a:pP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2" indent="-195762">
              <a:buFont typeface="Arial"/>
              <a:buChar char="•"/>
              <a:defRPr/>
            </a:pPr>
            <a:r>
              <a:rPr sz="1800">
                <a:solidFill>
                  <a:schemeClr val="bg2">
                    <a:lumMod val="75000"/>
                  </a:schemeClr>
                </a:solidFill>
              </a:rPr>
              <a:t>Multithreading with OpenMP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1" indent="-195761">
              <a:buFont typeface="Arial"/>
              <a:buChar char="•"/>
              <a:defRPr/>
            </a:pPr>
            <a:endParaRPr sz="1800">
              <a:solidFill>
                <a:schemeClr val="bg2">
                  <a:lumMod val="7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9783001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endParaRPr lang="en-US" sz="2000" b="0" strike="noStrike" spc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446753841" name="PlaceHolder 3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Experimental setup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3320612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sp>
        <p:nvSpPr>
          <p:cNvPr id="1570174985" name=""/>
          <p:cNvSpPr/>
          <p:nvPr/>
        </p:nvSpPr>
        <p:spPr bwMode="auto">
          <a:xfrm>
            <a:off x="838197" y="1523997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 marL="195763" indent="-195763">
              <a:buFont typeface="Arial"/>
              <a:buChar char="•"/>
              <a:defRPr/>
            </a:pP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2 nodes on HAWK with one MPI process each</a:t>
            </a:r>
            <a:endParaRPr sz="1800">
              <a:solidFill>
                <a:schemeClr val="tx1">
                  <a:lumMod val="90000"/>
                  <a:lumOff val="5000"/>
                </a:schemeClr>
              </a:solidFill>
            </a:endParaRPr>
          </a:p>
          <a:p>
            <a:pPr marL="595812" lvl="1" indent="-195762">
              <a:buFont typeface="Arial"/>
              <a:buChar char="•"/>
              <a:defRPr/>
            </a:pP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Max. Bandwidth: 200Gbit/s = 25GB/s</a:t>
            </a:r>
            <a:endParaRPr sz="1800">
              <a:solidFill>
                <a:schemeClr val="tx1">
                  <a:lumMod val="90000"/>
                  <a:lumOff val="5000"/>
                </a:schemeClr>
              </a:solidFill>
            </a:endParaRPr>
          </a:p>
          <a:p>
            <a:pPr marL="195761" lvl="0" indent="-195761">
              <a:buFont typeface="Arial"/>
              <a:buChar char="•"/>
              <a:defRPr/>
            </a:pP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3" indent="-195763">
              <a:buFont typeface="Arial"/>
              <a:buChar char="•"/>
              <a:defRPr/>
            </a:pPr>
            <a:r>
              <a:rPr sz="1800" b="1">
                <a:solidFill>
                  <a:schemeClr val="tx1">
                    <a:lumMod val="90000"/>
                    <a:lumOff val="5000"/>
                  </a:schemeClr>
                </a:solidFill>
              </a:rPr>
              <a:t>Buffer size:</a:t>
            </a: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 8MiB</a:t>
            </a:r>
            <a:endParaRPr sz="1800">
              <a:solidFill>
                <a:schemeClr val="tx1">
                  <a:lumMod val="90000"/>
                  <a:lumOff val="5000"/>
                </a:schemeClr>
              </a:solidFill>
            </a:endParaRPr>
          </a:p>
          <a:p>
            <a:pPr marL="195762" indent="-195762">
              <a:buFont typeface="Arial"/>
              <a:buChar char="•"/>
              <a:defRPr/>
            </a:pPr>
            <a:r>
              <a:rPr sz="1800" b="1">
                <a:solidFill>
                  <a:schemeClr val="tx1">
                    <a:lumMod val="90000"/>
                    <a:lumOff val="5000"/>
                  </a:schemeClr>
                </a:solidFill>
              </a:rPr>
              <a:t>Partition sizes</a:t>
            </a: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: 512B, 1024B, ...,  8MiB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2" indent="-195762">
              <a:buFont typeface="Arial"/>
              <a:buChar char="•"/>
              <a:defRPr/>
            </a:pP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2" indent="-195762">
              <a:buFont typeface="Arial"/>
              <a:buChar char="•"/>
              <a:defRPr/>
            </a:pPr>
            <a:r>
              <a:rPr sz="1800">
                <a:solidFill>
                  <a:schemeClr val="bg2">
                    <a:lumMod val="75000"/>
                  </a:schemeClr>
                </a:solidFill>
              </a:rPr>
              <a:t>Partitions marked ready in different orders: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595812" lvl="1" indent="-195762">
              <a:buFont typeface="Arial"/>
              <a:buChar char="•"/>
              <a:defRPr/>
            </a:pPr>
            <a:r>
              <a:rPr sz="1800">
                <a:solidFill>
                  <a:schemeClr val="bg2">
                    <a:lumMod val="75000"/>
                  </a:schemeClr>
                </a:solidFill>
              </a:rPr>
              <a:t>Left-to-right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595812" lvl="1" indent="-195762">
              <a:buFont typeface="Arial"/>
              <a:buChar char="•"/>
              <a:defRPr/>
            </a:pPr>
            <a:r>
              <a:rPr sz="1800">
                <a:solidFill>
                  <a:schemeClr val="bg2">
                    <a:lumMod val="75000"/>
                  </a:schemeClr>
                </a:solidFill>
              </a:rPr>
              <a:t>Randomized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595812" lvl="1" indent="-195762">
              <a:buFont typeface="Arial"/>
              <a:buChar char="•"/>
              <a:defRPr/>
            </a:pPr>
            <a:r>
              <a:rPr sz="1800">
                <a:solidFill>
                  <a:schemeClr val="bg2">
                    <a:lumMod val="75000"/>
                  </a:schemeClr>
                </a:solidFill>
              </a:rPr>
              <a:t>Neighbourhood exchange pattern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595812" lvl="1" indent="-195762">
              <a:buFont typeface="Arial"/>
              <a:buChar char="•"/>
              <a:defRPr/>
            </a:pP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2" indent="-195762">
              <a:buFont typeface="Arial"/>
              <a:buChar char="•"/>
              <a:defRPr/>
            </a:pPr>
            <a:r>
              <a:rPr sz="1800">
                <a:solidFill>
                  <a:schemeClr val="bg2">
                    <a:lumMod val="75000"/>
                  </a:schemeClr>
                </a:solidFill>
              </a:rPr>
              <a:t>Multithreading with OpenMP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1" indent="-195761">
              <a:buFont typeface="Arial"/>
              <a:buChar char="•"/>
              <a:defRPr/>
            </a:pPr>
            <a:endParaRPr sz="1800">
              <a:solidFill>
                <a:schemeClr val="bg2">
                  <a:lumMod val="7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01441101" name="PlaceHolder 1"/>
          <p:cNvSpPr>
            <a:spLocks noGrp="1"/>
          </p:cNvSpPr>
          <p:nvPr>
            <p:ph type="title"/>
          </p:nvPr>
        </p:nvSpPr>
        <p:spPr bwMode="auto">
          <a:xfrm>
            <a:off x="623878" y="479880"/>
            <a:ext cx="8068320" cy="610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Outline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4800564" name="PlaceHolder 2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sp>
        <p:nvSpPr>
          <p:cNvPr id="574743749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 marL="283879" indent="-283879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bg2">
                    <a:lumMod val="75000"/>
                  </a:schemeClr>
                </a:solidFill>
                <a:latin typeface="Arial"/>
              </a:rPr>
              <a:t>Introduction</a:t>
            </a:r>
            <a:endParaRPr sz="2000" b="0" strike="noStrike" spc="0">
              <a:solidFill>
                <a:schemeClr val="bg2">
                  <a:lumMod val="7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bg2">
                    <a:lumMod val="75000"/>
                  </a:schemeClr>
                </a:solidFill>
                <a:latin typeface="Arial"/>
              </a:rPr>
              <a:t>MPI partitioned communication</a:t>
            </a:r>
            <a:endParaRPr sz="2000" b="0" strike="noStrike" spc="0">
              <a:solidFill>
                <a:schemeClr val="bg2">
                  <a:lumMod val="7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bg2">
                    <a:lumMod val="75000"/>
                  </a:schemeClr>
                </a:solidFill>
                <a:latin typeface="Arial"/>
              </a:rPr>
              <a:t>Relevant sections from the MPI-4.1 Standard</a:t>
            </a:r>
            <a:endParaRPr sz="2000" b="0" strike="noStrike" spc="0">
              <a:solidFill>
                <a:schemeClr val="bg2">
                  <a:lumMod val="75000"/>
                </a:schemeClr>
              </a:solidFill>
              <a:latin typeface="Arial"/>
            </a:endParaRPr>
          </a:p>
          <a:p>
            <a:pPr marL="283879" indent="-283879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bg2">
                    <a:lumMod val="75000"/>
                  </a:schemeClr>
                </a:solidFill>
                <a:latin typeface="Arial"/>
              </a:rPr>
              <a:t>Possible performance benefits/optimizations</a:t>
            </a:r>
            <a:endParaRPr sz="2000" b="0" strike="noStrike" spc="0">
              <a:solidFill>
                <a:schemeClr val="bg2">
                  <a:lumMod val="75000"/>
                </a:schemeClr>
              </a:solidFill>
              <a:latin typeface="Arial"/>
            </a:endParaRPr>
          </a:p>
          <a:p>
            <a:pPr marL="283879" indent="-283879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bg2">
                    <a:lumMod val="75000"/>
                  </a:schemeClr>
                </a:solidFill>
                <a:latin typeface="Arial"/>
              </a:rPr>
              <a:t>Benchmarks</a:t>
            </a:r>
            <a:endParaRPr sz="2000" b="0" strike="noStrike" spc="0">
              <a:solidFill>
                <a:schemeClr val="bg2">
                  <a:lumMod val="7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bg2">
                    <a:lumMod val="75000"/>
                  </a:schemeClr>
                </a:solidFill>
                <a:latin typeface="Arial"/>
              </a:rPr>
              <a:t>Psend vs Blocking/Nonblocking Sends (single-/multithreaded)</a:t>
            </a:r>
            <a:endParaRPr sz="2000" b="0" strike="noStrike" spc="0">
              <a:solidFill>
                <a:schemeClr val="bg2">
                  <a:lumMod val="7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bg2">
                    <a:lumMod val="75000"/>
                  </a:schemeClr>
                </a:solidFill>
                <a:latin typeface="Arial"/>
              </a:rPr>
              <a:t>Psend, Isend with completion tests</a:t>
            </a:r>
            <a:endParaRPr sz="2000" b="0" strike="noStrike" spc="0">
              <a:solidFill>
                <a:schemeClr val="bg2">
                  <a:lumMod val="75000"/>
                </a:schemeClr>
              </a:solidFill>
              <a:latin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i="0" u="none" strike="noStrike" cap="none" spc="0">
                <a:solidFill>
                  <a:schemeClr val="bg2">
                    <a:lumMod val="75000"/>
                  </a:schemeClr>
                </a:solidFill>
                <a:latin typeface="Arial"/>
                <a:ea typeface="Arial"/>
                <a:cs typeface="Arial"/>
              </a:rPr>
              <a:t>Current implementations in OpenMPI and MPICH</a:t>
            </a:r>
            <a:endParaRPr sz="2000" b="0" i="0" u="none" strike="noStrike" cap="none" spc="0">
              <a:solidFill>
                <a:schemeClr val="bg2">
                  <a:lumMod val="75000"/>
                </a:schemeClr>
              </a:solidFill>
              <a:latin typeface="Arial"/>
              <a:ea typeface="Arial"/>
              <a:cs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i="0" u="none" strike="noStrike" cap="none" spc="0">
                <a:solidFill>
                  <a:schemeClr val="bg2">
                    <a:lumMod val="75000"/>
                  </a:schemeClr>
                </a:solidFill>
                <a:latin typeface="Arial"/>
                <a:ea typeface="Arial"/>
                <a:cs typeface="Arial"/>
              </a:rPr>
              <a:t>Simple implementation of message aggregation</a:t>
            </a:r>
            <a:endParaRPr lang="en-US" sz="2000" b="0" i="0" u="none" strike="noStrike" cap="none" spc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endParaRPr sz="1800" b="0" strike="noStrike" spc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5104993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endParaRPr lang="en-US" sz="2000" b="0" strike="noStrike" spc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582583229" name="PlaceHolder 3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Experimental setup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6927041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sp>
        <p:nvSpPr>
          <p:cNvPr id="1877183369" name=""/>
          <p:cNvSpPr/>
          <p:nvPr/>
        </p:nvSpPr>
        <p:spPr bwMode="auto">
          <a:xfrm>
            <a:off x="838197" y="1523997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 marL="195763" indent="-195763">
              <a:buFont typeface="Arial"/>
              <a:buChar char="•"/>
              <a:defRPr/>
            </a:pP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2 nodes on HAWK with one MPI process each</a:t>
            </a:r>
            <a:endParaRPr sz="1800">
              <a:solidFill>
                <a:schemeClr val="tx1">
                  <a:lumMod val="90000"/>
                  <a:lumOff val="5000"/>
                </a:schemeClr>
              </a:solidFill>
            </a:endParaRPr>
          </a:p>
          <a:p>
            <a:pPr marL="595812" lvl="1" indent="-195762">
              <a:buFont typeface="Arial"/>
              <a:buChar char="•"/>
              <a:defRPr/>
            </a:pP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Max. Bandwidth: 200Gbit/s = 25GB/s</a:t>
            </a:r>
            <a:endParaRPr sz="1800">
              <a:solidFill>
                <a:schemeClr val="tx1">
                  <a:lumMod val="90000"/>
                  <a:lumOff val="5000"/>
                </a:schemeClr>
              </a:solidFill>
            </a:endParaRPr>
          </a:p>
          <a:p>
            <a:pPr marL="195761" lvl="0" indent="-195761">
              <a:buFont typeface="Arial"/>
              <a:buChar char="•"/>
              <a:defRPr/>
            </a:pP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3" indent="-195763">
              <a:buFont typeface="Arial"/>
              <a:buChar char="•"/>
              <a:defRPr/>
            </a:pPr>
            <a:r>
              <a:rPr sz="1800" b="1">
                <a:solidFill>
                  <a:schemeClr val="tx1">
                    <a:lumMod val="90000"/>
                    <a:lumOff val="5000"/>
                  </a:schemeClr>
                </a:solidFill>
              </a:rPr>
              <a:t>Buffer size:</a:t>
            </a: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 8MiB</a:t>
            </a:r>
            <a:endParaRPr sz="1800">
              <a:solidFill>
                <a:schemeClr val="tx1">
                  <a:lumMod val="90000"/>
                  <a:lumOff val="5000"/>
                </a:schemeClr>
              </a:solidFill>
            </a:endParaRPr>
          </a:p>
          <a:p>
            <a:pPr marL="195762" indent="-195762">
              <a:buFont typeface="Arial"/>
              <a:buChar char="•"/>
              <a:defRPr/>
            </a:pPr>
            <a:r>
              <a:rPr sz="1800" b="1">
                <a:solidFill>
                  <a:schemeClr val="tx1">
                    <a:lumMod val="90000"/>
                    <a:lumOff val="5000"/>
                  </a:schemeClr>
                </a:solidFill>
              </a:rPr>
              <a:t>Partition sizes</a:t>
            </a: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: 512B, 1024B, ...,  8MiB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2" indent="-195762">
              <a:buFont typeface="Arial"/>
              <a:buChar char="•"/>
              <a:defRPr/>
            </a:pP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2" indent="-195762">
              <a:buFont typeface="Arial"/>
              <a:buChar char="•"/>
              <a:defRPr/>
            </a:pP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Partitions marked ready in different orders:</a:t>
            </a:r>
            <a:endParaRPr sz="1800">
              <a:solidFill>
                <a:schemeClr val="tx1">
                  <a:lumMod val="90000"/>
                  <a:lumOff val="5000"/>
                </a:schemeClr>
              </a:solidFill>
            </a:endParaRPr>
          </a:p>
          <a:p>
            <a:pPr marL="595812" lvl="1" indent="-195762">
              <a:buFont typeface="Arial"/>
              <a:buChar char="•"/>
              <a:defRPr/>
            </a:pP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Left-to-right</a:t>
            </a:r>
            <a:endParaRPr sz="1800">
              <a:solidFill>
                <a:schemeClr val="tx1">
                  <a:lumMod val="90000"/>
                  <a:lumOff val="5000"/>
                </a:schemeClr>
              </a:solidFill>
            </a:endParaRPr>
          </a:p>
          <a:p>
            <a:pPr marL="595812" lvl="1" indent="-195762">
              <a:buFont typeface="Arial"/>
              <a:buChar char="•"/>
              <a:defRPr/>
            </a:pP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Randomized</a:t>
            </a:r>
            <a:endParaRPr sz="1800">
              <a:solidFill>
                <a:schemeClr val="tx1">
                  <a:lumMod val="90000"/>
                  <a:lumOff val="5000"/>
                </a:schemeClr>
              </a:solidFill>
            </a:endParaRPr>
          </a:p>
          <a:p>
            <a:pPr marL="595812" lvl="1" indent="-195762">
              <a:buFont typeface="Arial"/>
              <a:buChar char="•"/>
              <a:defRPr/>
            </a:pP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Neighbourhood exchange pattern</a:t>
            </a:r>
            <a:endParaRPr sz="1800">
              <a:solidFill>
                <a:schemeClr val="tx1">
                  <a:lumMod val="90000"/>
                  <a:lumOff val="5000"/>
                </a:schemeClr>
              </a:solidFill>
            </a:endParaRPr>
          </a:p>
          <a:p>
            <a:pPr marL="595812" lvl="1" indent="-195762">
              <a:buFont typeface="Arial"/>
              <a:buChar char="•"/>
              <a:defRPr/>
            </a:pP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2" indent="-195762">
              <a:buFont typeface="Arial"/>
              <a:buChar char="•"/>
              <a:defRPr/>
            </a:pPr>
            <a:r>
              <a:rPr sz="1800">
                <a:solidFill>
                  <a:schemeClr val="bg2">
                    <a:lumMod val="75000"/>
                  </a:schemeClr>
                </a:solidFill>
              </a:rPr>
              <a:t>Multithreading with OpenMP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1" indent="-195761">
              <a:buFont typeface="Arial"/>
              <a:buChar char="•"/>
              <a:defRPr/>
            </a:pPr>
            <a:endParaRPr sz="1800">
              <a:solidFill>
                <a:schemeClr val="bg2">
                  <a:lumMod val="7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36349388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endParaRPr lang="en-US" sz="2000" b="0" strike="noStrike" spc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8191069" name="PlaceHolder 3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Experimental setup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7879988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sp>
        <p:nvSpPr>
          <p:cNvPr id="829420518" name=""/>
          <p:cNvSpPr/>
          <p:nvPr/>
        </p:nvSpPr>
        <p:spPr bwMode="auto">
          <a:xfrm>
            <a:off x="838197" y="1523997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 marL="195763" indent="-195763">
              <a:buFont typeface="Arial"/>
              <a:buChar char="•"/>
              <a:defRPr/>
            </a:pP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2 nodes on HAWK with one MPI process each</a:t>
            </a:r>
            <a:endParaRPr sz="1800">
              <a:solidFill>
                <a:schemeClr val="tx1">
                  <a:lumMod val="90000"/>
                  <a:lumOff val="5000"/>
                </a:schemeClr>
              </a:solidFill>
            </a:endParaRPr>
          </a:p>
          <a:p>
            <a:pPr marL="595812" lvl="1" indent="-195762">
              <a:buFont typeface="Arial"/>
              <a:buChar char="•"/>
              <a:defRPr/>
            </a:pP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Max. Bandwidth: 200Gbit/s = 25GB/s</a:t>
            </a:r>
            <a:endParaRPr sz="1800">
              <a:solidFill>
                <a:schemeClr val="tx1">
                  <a:lumMod val="90000"/>
                  <a:lumOff val="5000"/>
                </a:schemeClr>
              </a:solidFill>
            </a:endParaRPr>
          </a:p>
          <a:p>
            <a:pPr marL="195761" lvl="0" indent="-195761">
              <a:buFont typeface="Arial"/>
              <a:buChar char="•"/>
              <a:defRPr/>
            </a:pP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3" indent="-195763">
              <a:buFont typeface="Arial"/>
              <a:buChar char="•"/>
              <a:defRPr/>
            </a:pPr>
            <a:r>
              <a:rPr sz="1800" b="1">
                <a:solidFill>
                  <a:schemeClr val="tx1">
                    <a:lumMod val="90000"/>
                    <a:lumOff val="5000"/>
                  </a:schemeClr>
                </a:solidFill>
              </a:rPr>
              <a:t>Buffer size:</a:t>
            </a: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 8MiB</a:t>
            </a:r>
            <a:endParaRPr sz="1800">
              <a:solidFill>
                <a:schemeClr val="tx1">
                  <a:lumMod val="90000"/>
                  <a:lumOff val="5000"/>
                </a:schemeClr>
              </a:solidFill>
            </a:endParaRPr>
          </a:p>
          <a:p>
            <a:pPr marL="195762" indent="-195762">
              <a:buFont typeface="Arial"/>
              <a:buChar char="•"/>
              <a:defRPr/>
            </a:pPr>
            <a:r>
              <a:rPr sz="1800" b="1">
                <a:solidFill>
                  <a:schemeClr val="tx1">
                    <a:lumMod val="90000"/>
                    <a:lumOff val="5000"/>
                  </a:schemeClr>
                </a:solidFill>
              </a:rPr>
              <a:t>Partition sizes</a:t>
            </a: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: 512B, 1024B, ...,  8MiB</a:t>
            </a: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2" indent="-195762">
              <a:buFont typeface="Arial"/>
              <a:buChar char="•"/>
              <a:defRPr/>
            </a:pP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2" indent="-195762">
              <a:buFont typeface="Arial"/>
              <a:buChar char="•"/>
              <a:defRPr/>
            </a:pP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Partitions marked ready in different orders:</a:t>
            </a:r>
            <a:endParaRPr sz="1800">
              <a:solidFill>
                <a:schemeClr val="tx1">
                  <a:lumMod val="90000"/>
                  <a:lumOff val="5000"/>
                </a:schemeClr>
              </a:solidFill>
            </a:endParaRPr>
          </a:p>
          <a:p>
            <a:pPr marL="595812" lvl="1" indent="-195762">
              <a:buFont typeface="Arial"/>
              <a:buChar char="•"/>
              <a:defRPr/>
            </a:pP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Left-to-right</a:t>
            </a:r>
            <a:endParaRPr sz="1800">
              <a:solidFill>
                <a:schemeClr val="tx1">
                  <a:lumMod val="90000"/>
                  <a:lumOff val="5000"/>
                </a:schemeClr>
              </a:solidFill>
            </a:endParaRPr>
          </a:p>
          <a:p>
            <a:pPr marL="595812" lvl="1" indent="-195762">
              <a:buFont typeface="Arial"/>
              <a:buChar char="•"/>
              <a:defRPr/>
            </a:pP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Randomized</a:t>
            </a:r>
            <a:endParaRPr sz="1800">
              <a:solidFill>
                <a:schemeClr val="tx1">
                  <a:lumMod val="90000"/>
                  <a:lumOff val="5000"/>
                </a:schemeClr>
              </a:solidFill>
            </a:endParaRPr>
          </a:p>
          <a:p>
            <a:pPr marL="595812" lvl="1" indent="-195762">
              <a:buFont typeface="Arial"/>
              <a:buChar char="•"/>
              <a:defRPr/>
            </a:pP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Neighbourhood exchange pattern</a:t>
            </a:r>
            <a:endParaRPr sz="1800">
              <a:solidFill>
                <a:schemeClr val="tx1">
                  <a:lumMod val="90000"/>
                  <a:lumOff val="5000"/>
                </a:schemeClr>
              </a:solidFill>
            </a:endParaRPr>
          </a:p>
          <a:p>
            <a:pPr marL="595812" lvl="1" indent="-195762">
              <a:buFont typeface="Arial"/>
              <a:buChar char="•"/>
              <a:defRPr/>
            </a:pPr>
            <a:endParaRPr sz="1800">
              <a:solidFill>
                <a:schemeClr val="bg2">
                  <a:lumMod val="75000"/>
                </a:schemeClr>
              </a:solidFill>
            </a:endParaRPr>
          </a:p>
          <a:p>
            <a:pPr marL="195762" indent="-195762">
              <a:buFont typeface="Arial"/>
              <a:buChar char="•"/>
              <a:defRPr/>
            </a:pPr>
            <a:r>
              <a:rPr sz="1800">
                <a:solidFill>
                  <a:schemeClr val="tx1">
                    <a:lumMod val="90000"/>
                    <a:lumOff val="5000"/>
                  </a:schemeClr>
                </a:solidFill>
              </a:rPr>
              <a:t>Multithreading with OpenMP</a:t>
            </a:r>
            <a:endParaRPr sz="1800">
              <a:solidFill>
                <a:schemeClr val="tx1">
                  <a:lumMod val="90000"/>
                  <a:lumOff val="5000"/>
                </a:schemeClr>
              </a:solidFill>
            </a:endParaRPr>
          </a:p>
          <a:p>
            <a:pPr marL="195761" indent="-195761">
              <a:buFont typeface="Arial"/>
              <a:buChar char="•"/>
              <a:defRPr/>
            </a:pPr>
            <a:endParaRPr sz="1800">
              <a:solidFill>
                <a:schemeClr val="bg2">
                  <a:lumMod val="7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74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endParaRPr lang="en-U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75" name="PlaceHolder 4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-1">
                <a:solidFill>
                  <a:srgbClr val="1D3D91"/>
                </a:solidFill>
                <a:latin typeface="Overpass"/>
              </a:rPr>
              <a:t>Results: Blocking Send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pic>
        <p:nvPicPr>
          <p:cNvPr id="63392010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047999" y="1143000"/>
            <a:ext cx="6095999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09616225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endParaRPr lang="en-US" sz="1800" b="0" strike="noStrike" spc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33862949" name="PlaceHolder 4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Results: Persistent Send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4415659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pic>
        <p:nvPicPr>
          <p:cNvPr id="187532574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047998" y="1143000"/>
            <a:ext cx="6095997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57908308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endParaRPr lang="en-US" sz="1800" b="0" strike="noStrike" spc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22190313" name="PlaceHolder 4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Results: Psend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2562717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pic>
        <p:nvPicPr>
          <p:cNvPr id="158193798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047999" y="1143000"/>
            <a:ext cx="6095999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13444774" name="PlaceHolder 4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Results: Persistent Send vs Psend (multithreaded)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5971609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pic>
        <p:nvPicPr>
          <p:cNvPr id="11304793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57015" y="1224120"/>
            <a:ext cx="6199503" cy="4649629"/>
          </a:xfrm>
          <a:prstGeom prst="rect">
            <a:avLst/>
          </a:prstGeom>
        </p:spPr>
      </p:pic>
      <p:pic>
        <p:nvPicPr>
          <p:cNvPr id="335187130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5977343" y="1224120"/>
            <a:ext cx="6199502" cy="464962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13152729" name="PlaceHolder 4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Results: Completion Testing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0050433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pic>
        <p:nvPicPr>
          <p:cNvPr id="191263365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260521" y="1090080"/>
            <a:ext cx="6095998" cy="4572000"/>
          </a:xfrm>
          <a:prstGeom prst="rect">
            <a:avLst/>
          </a:prstGeom>
        </p:spPr>
      </p:pic>
      <p:pic>
        <p:nvPicPr>
          <p:cNvPr id="1214783025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6057539" y="1090080"/>
            <a:ext cx="6095998" cy="4572000"/>
          </a:xfrm>
          <a:prstGeom prst="rect">
            <a:avLst/>
          </a:prstGeom>
        </p:spPr>
      </p:pic>
      <p:sp>
        <p:nvSpPr>
          <p:cNvPr id="191932098" name=""/>
          <p:cNvSpPr txBox="1"/>
          <p:nvPr/>
        </p:nvSpPr>
        <p:spPr bwMode="auto">
          <a:xfrm flipH="0" flipV="0">
            <a:off x="624238" y="5662080"/>
            <a:ext cx="5331480" cy="4270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195764" indent="-195764">
              <a:buFont typeface="Arial"/>
              <a:buChar char="•"/>
              <a:defRPr/>
            </a:pPr>
            <a:r>
              <a:rPr sz="1100"/>
              <a:t>Receive-Side completion test with MPI_Parrived</a:t>
            </a:r>
            <a:endParaRPr sz="1100"/>
          </a:p>
          <a:p>
            <a:pPr marL="195764" indent="-195764">
              <a:buFont typeface="Arial"/>
              <a:buChar char="•"/>
              <a:defRPr/>
            </a:pPr>
            <a:r>
              <a:rPr sz="1100"/>
              <a:t>Send-Side completion testing with MPI_Request_get_status crashes program</a:t>
            </a:r>
            <a:endParaRPr sz="11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15706703" name="PlaceHolder 4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Results: Psend with different send patterns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3019789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pic>
        <p:nvPicPr>
          <p:cNvPr id="36650932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2954385" y="1090080"/>
            <a:ext cx="6804268" cy="51032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73288713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endParaRPr lang="en-US" sz="1800" b="0" strike="noStrike" spc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47375821" name="PlaceHolder 4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Results: Psend on MPICH-4.1.2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9495212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pic>
        <p:nvPicPr>
          <p:cNvPr id="73870941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461645" y="1090079"/>
            <a:ext cx="6017557" cy="4695210"/>
          </a:xfrm>
          <a:prstGeom prst="rect">
            <a:avLst/>
          </a:prstGeom>
        </p:spPr>
      </p:pic>
      <p:pic>
        <p:nvPicPr>
          <p:cNvPr id="1678631408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6111113" y="1263894"/>
            <a:ext cx="5784157" cy="45130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0987902" name="PlaceHolder 3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Current implementations: OpenMPI/5.0.2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5717161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sp>
        <p:nvSpPr>
          <p:cNvPr id="461974941" name=""/>
          <p:cNvSpPr txBox="1"/>
          <p:nvPr/>
        </p:nvSpPr>
        <p:spPr bwMode="auto">
          <a:xfrm flipH="0" flipV="0">
            <a:off x="1859707" y="2200921"/>
            <a:ext cx="1439492" cy="24419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MPI_Psend_init</a:t>
            </a:r>
            <a:endParaRPr/>
          </a:p>
        </p:txBody>
      </p:sp>
      <p:sp>
        <p:nvSpPr>
          <p:cNvPr id="354679068" name=""/>
          <p:cNvSpPr txBox="1"/>
          <p:nvPr/>
        </p:nvSpPr>
        <p:spPr bwMode="auto">
          <a:xfrm flipH="0" flipV="0">
            <a:off x="1859707" y="2806451"/>
            <a:ext cx="1445250" cy="24419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MPI_Start</a:t>
            </a:r>
            <a:endParaRPr/>
          </a:p>
        </p:txBody>
      </p:sp>
      <p:sp>
        <p:nvSpPr>
          <p:cNvPr id="410503626" name=""/>
          <p:cNvSpPr txBox="1"/>
          <p:nvPr/>
        </p:nvSpPr>
        <p:spPr bwMode="auto">
          <a:xfrm flipH="0" flipV="0">
            <a:off x="1077960" y="3411839"/>
            <a:ext cx="893797" cy="24419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MPI_Pready</a:t>
            </a:r>
            <a:endParaRPr/>
          </a:p>
        </p:txBody>
      </p:sp>
      <p:sp>
        <p:nvSpPr>
          <p:cNvPr id="523145303" name=""/>
          <p:cNvSpPr txBox="1"/>
          <p:nvPr/>
        </p:nvSpPr>
        <p:spPr bwMode="auto">
          <a:xfrm flipH="0" flipV="0">
            <a:off x="2135255" y="3735505"/>
            <a:ext cx="894156" cy="24419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MPI_Pready</a:t>
            </a:r>
            <a:endParaRPr/>
          </a:p>
        </p:txBody>
      </p:sp>
      <p:sp>
        <p:nvSpPr>
          <p:cNvPr id="307746917" name=""/>
          <p:cNvSpPr txBox="1"/>
          <p:nvPr/>
        </p:nvSpPr>
        <p:spPr bwMode="auto">
          <a:xfrm flipH="0" flipV="0">
            <a:off x="3181812" y="4059170"/>
            <a:ext cx="894516" cy="24419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MPI_Pready</a:t>
            </a:r>
            <a:endParaRPr/>
          </a:p>
        </p:txBody>
      </p:sp>
      <p:sp>
        <p:nvSpPr>
          <p:cNvPr id="1518257836" name=""/>
          <p:cNvSpPr txBox="1"/>
          <p:nvPr/>
        </p:nvSpPr>
        <p:spPr bwMode="auto">
          <a:xfrm flipH="0" flipV="0">
            <a:off x="1853948" y="4401331"/>
            <a:ext cx="1451731" cy="24419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MPI_Wait/MPI_Test</a:t>
            </a:r>
            <a:endParaRPr/>
          </a:p>
        </p:txBody>
      </p:sp>
      <p:sp>
        <p:nvSpPr>
          <p:cNvPr id="2030656256" name=""/>
          <p:cNvSpPr txBox="1"/>
          <p:nvPr/>
        </p:nvSpPr>
        <p:spPr bwMode="auto">
          <a:xfrm flipH="0" flipV="0">
            <a:off x="1859707" y="4923491"/>
            <a:ext cx="1458931" cy="24419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MPI_Request_free</a:t>
            </a:r>
            <a:endParaRPr/>
          </a:p>
        </p:txBody>
      </p:sp>
      <p:cxnSp>
        <p:nvCxnSpPr>
          <p:cNvPr id="289252304" name=""/>
          <p:cNvCxnSpPr>
            <a:cxnSpLocks/>
          </p:cNvCxnSpPr>
          <p:nvPr/>
        </p:nvCxnSpPr>
        <p:spPr bwMode="auto">
          <a:xfrm rot="5399942" flipH="0" flipV="1">
            <a:off x="2400049" y="2625786"/>
            <a:ext cx="361329" cy="0"/>
          </a:xfrm>
          <a:prstGeom prst="line">
            <a:avLst/>
          </a:prstGeom>
          <a:ln w="12699" cap="flat" cmpd="sng" algn="ctr">
            <a:solidFill>
              <a:schemeClr val="tx1">
                <a:lumMod val="94901"/>
                <a:lumOff val="5099"/>
              </a:schemeClr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148016" name=""/>
          <p:cNvCxnSpPr>
            <a:cxnSpLocks/>
            <a:endCxn id="523145303" idx="0"/>
          </p:cNvCxnSpPr>
          <p:nvPr/>
        </p:nvCxnSpPr>
        <p:spPr bwMode="auto">
          <a:xfrm rot="5399976" flipH="0" flipV="1">
            <a:off x="2239817" y="3393078"/>
            <a:ext cx="684852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8331008" name=""/>
          <p:cNvCxnSpPr>
            <a:cxnSpLocks/>
          </p:cNvCxnSpPr>
          <p:nvPr/>
        </p:nvCxnSpPr>
        <p:spPr bwMode="auto">
          <a:xfrm rot="5399942" flipH="0" flipV="0">
            <a:off x="1872822" y="2702508"/>
            <a:ext cx="361188" cy="1057473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294499" name=""/>
          <p:cNvCxnSpPr>
            <a:cxnSpLocks/>
            <a:endCxn id="307746917" idx="0"/>
          </p:cNvCxnSpPr>
          <p:nvPr/>
        </p:nvCxnSpPr>
        <p:spPr bwMode="auto">
          <a:xfrm rot="0" flipH="0" flipV="0">
            <a:off x="2582152" y="3050655"/>
            <a:ext cx="1046918" cy="1008514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1262120" name=""/>
          <p:cNvCxnSpPr>
            <a:cxnSpLocks/>
            <a:endCxn id="1518257836" idx="0"/>
          </p:cNvCxnSpPr>
          <p:nvPr/>
        </p:nvCxnSpPr>
        <p:spPr bwMode="auto">
          <a:xfrm rot="0" flipH="0" flipV="0">
            <a:off x="1524678" y="3656044"/>
            <a:ext cx="1055135" cy="745286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4272947" name=""/>
          <p:cNvCxnSpPr>
            <a:cxnSpLocks/>
            <a:stCxn id="523145303" idx="2"/>
            <a:endCxn id="1518257836" idx="0"/>
          </p:cNvCxnSpPr>
          <p:nvPr/>
        </p:nvCxnSpPr>
        <p:spPr bwMode="auto">
          <a:xfrm rot="5399976" flipH="0" flipV="0">
            <a:off x="2370261" y="4190518"/>
            <a:ext cx="421625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233678" name=""/>
          <p:cNvCxnSpPr>
            <a:cxnSpLocks/>
            <a:stCxn id="307746917" idx="2"/>
            <a:endCxn id="1518257836" idx="0"/>
          </p:cNvCxnSpPr>
          <p:nvPr/>
        </p:nvCxnSpPr>
        <p:spPr bwMode="auto">
          <a:xfrm rot="5399976" flipH="0" flipV="0">
            <a:off x="3055462" y="3827722"/>
            <a:ext cx="97960" cy="1049256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6942421" name=""/>
          <p:cNvCxnSpPr>
            <a:cxnSpLocks/>
          </p:cNvCxnSpPr>
          <p:nvPr/>
        </p:nvCxnSpPr>
        <p:spPr bwMode="auto">
          <a:xfrm rot="5399942" flipH="0" flipV="1">
            <a:off x="2445334" y="4784511"/>
            <a:ext cx="277958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4579801" name=""/>
          <p:cNvSpPr txBox="1"/>
          <p:nvPr/>
        </p:nvSpPr>
        <p:spPr bwMode="auto">
          <a:xfrm flipH="0" flipV="0">
            <a:off x="5996151" y="1911537"/>
            <a:ext cx="4106898" cy="914760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800" b="1"/>
              <a:t>MPI_Start():</a:t>
            </a:r>
            <a:endParaRPr sz="1800" b="1"/>
          </a:p>
          <a:p>
            <a:pPr marL="36000" lvl="0" algn="l">
              <a:defRPr/>
            </a:pPr>
            <a:r>
              <a:rPr sz="1800"/>
              <a:t>   for p in 0...partition_count-1:</a:t>
            </a:r>
            <a:endParaRPr sz="1800"/>
          </a:p>
          <a:p>
            <a:pPr>
              <a:defRPr/>
            </a:pPr>
            <a:r>
              <a:rPr sz="1800"/>
              <a:t>        flag[p] = 0;</a:t>
            </a:r>
            <a:endParaRPr sz="1800"/>
          </a:p>
        </p:txBody>
      </p:sp>
      <p:sp>
        <p:nvSpPr>
          <p:cNvPr id="507422267" name=""/>
          <p:cNvSpPr txBox="1"/>
          <p:nvPr/>
        </p:nvSpPr>
        <p:spPr bwMode="auto">
          <a:xfrm flipH="0" flipV="0">
            <a:off x="5996152" y="3156023"/>
            <a:ext cx="4082419" cy="640440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800" b="1"/>
              <a:t>MPI</a:t>
            </a:r>
            <a:r>
              <a:rPr sz="1800" b="1"/>
              <a:t>_Pready(p):</a:t>
            </a:r>
            <a:endParaRPr sz="1800" b="1"/>
          </a:p>
          <a:p>
            <a:pPr>
              <a:defRPr/>
            </a:pPr>
            <a:r>
              <a:rPr sz="1800"/>
              <a:t>    flag[p] = 1;</a:t>
            </a:r>
            <a:endParaRPr sz="1800"/>
          </a:p>
        </p:txBody>
      </p:sp>
      <p:sp>
        <p:nvSpPr>
          <p:cNvPr id="1025010001" name=""/>
          <p:cNvSpPr txBox="1"/>
          <p:nvPr/>
        </p:nvSpPr>
        <p:spPr bwMode="auto">
          <a:xfrm flipH="0" flipV="0">
            <a:off x="5996151" y="3978428"/>
            <a:ext cx="4131378" cy="118907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800" b="1"/>
              <a:t>progress():</a:t>
            </a:r>
            <a:endParaRPr sz="1800" b="1"/>
          </a:p>
          <a:p>
            <a:pPr>
              <a:defRPr/>
            </a:pPr>
            <a:r>
              <a:rPr sz="1800"/>
              <a:t>    for p with flag[p] == 1:</a:t>
            </a:r>
            <a:endParaRPr sz="1800"/>
          </a:p>
          <a:p>
            <a:pPr lvl="0">
              <a:defRPr/>
            </a:pPr>
            <a:r>
              <a:rPr lang="en-US" sz="1800" b="0" i="0" u="none" strike="noStrike" cap="none" spc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        isend(request[p]);</a:t>
            </a:r>
            <a:endParaRPr sz="1800"/>
          </a:p>
          <a:p>
            <a:pPr>
              <a:defRPr/>
            </a:pPr>
            <a:r>
              <a:rPr sz="1800"/>
              <a:t>        flag[p] = 2;</a:t>
            </a:r>
            <a:endParaRPr sz="18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3110105" name="PlaceHolder 1"/>
          <p:cNvSpPr>
            <a:spLocks noGrp="1"/>
          </p:cNvSpPr>
          <p:nvPr>
            <p:ph type="title"/>
          </p:nvPr>
        </p:nvSpPr>
        <p:spPr bwMode="auto">
          <a:xfrm>
            <a:off x="623877" y="479880"/>
            <a:ext cx="8068320" cy="610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Outline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887416" name="PlaceHolder 2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sp>
        <p:nvSpPr>
          <p:cNvPr id="1320317394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Introduction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MPI partitioned communication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Relevant sections from the MPI-4.1 Standard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bg2">
                    <a:lumMod val="75000"/>
                  </a:schemeClr>
                </a:solidFill>
                <a:latin typeface="Arial"/>
              </a:rPr>
              <a:t>Possible performance benefits/optimizations</a:t>
            </a:r>
            <a:endParaRPr sz="2000" b="0" strike="noStrike" spc="0">
              <a:solidFill>
                <a:schemeClr val="bg2">
                  <a:lumMod val="75000"/>
                </a:schemeClr>
              </a:solidFill>
              <a:latin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bg2">
                    <a:lumMod val="75000"/>
                  </a:schemeClr>
                </a:solidFill>
                <a:latin typeface="Arial"/>
              </a:rPr>
              <a:t>Benchmarks</a:t>
            </a:r>
            <a:endParaRPr sz="2000" b="0" strike="noStrike" spc="0">
              <a:solidFill>
                <a:schemeClr val="bg2">
                  <a:lumMod val="7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bg2">
                    <a:lumMod val="75000"/>
                  </a:schemeClr>
                </a:solidFill>
                <a:latin typeface="Arial"/>
              </a:rPr>
              <a:t>Psend vs Blocking/Nonblocking Sends (single-/multithreaded)</a:t>
            </a:r>
            <a:endParaRPr sz="2000" b="0" strike="noStrike" spc="0">
              <a:solidFill>
                <a:schemeClr val="bg2">
                  <a:lumMod val="7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bg2">
                    <a:lumMod val="75000"/>
                  </a:schemeClr>
                </a:solidFill>
                <a:latin typeface="Arial"/>
              </a:rPr>
              <a:t>Psend, Isend with completion tests</a:t>
            </a:r>
            <a:endParaRPr sz="2000" b="0" strike="noStrike" spc="0">
              <a:solidFill>
                <a:schemeClr val="bg2">
                  <a:lumMod val="75000"/>
                </a:schemeClr>
              </a:solidFill>
              <a:latin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i="0" u="none" strike="noStrike" cap="none" spc="0">
                <a:solidFill>
                  <a:schemeClr val="bg2">
                    <a:lumMod val="75000"/>
                  </a:schemeClr>
                </a:solidFill>
                <a:latin typeface="Arial"/>
                <a:ea typeface="Arial"/>
                <a:cs typeface="Arial"/>
              </a:rPr>
              <a:t>Current implementations in OpenMPI and MPICH</a:t>
            </a:r>
            <a:endParaRPr sz="2000" b="0" i="0" u="none" strike="noStrike" cap="none" spc="0">
              <a:solidFill>
                <a:schemeClr val="bg2">
                  <a:lumMod val="75000"/>
                </a:schemeClr>
              </a:solidFill>
              <a:latin typeface="Arial"/>
              <a:ea typeface="Arial"/>
              <a:cs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i="0" u="none" strike="noStrike" cap="none" spc="0">
                <a:solidFill>
                  <a:schemeClr val="bg2">
                    <a:lumMod val="75000"/>
                  </a:schemeClr>
                </a:solidFill>
                <a:latin typeface="Arial"/>
                <a:ea typeface="Arial"/>
                <a:cs typeface="Arial"/>
              </a:rPr>
              <a:t>Simple implementation of message aggregation</a:t>
            </a:r>
            <a:endParaRPr lang="en-US" sz="2000" b="0" i="0" u="none" strike="noStrike" cap="none" spc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endParaRPr sz="1800" b="0" strike="noStrike" spc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7273875" name="PlaceHolder 3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Current implementations: MPICH/4.2.0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2213199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sp>
        <p:nvSpPr>
          <p:cNvPr id="2048602320" name=""/>
          <p:cNvSpPr txBox="1"/>
          <p:nvPr/>
        </p:nvSpPr>
        <p:spPr bwMode="auto">
          <a:xfrm flipH="0" flipV="0">
            <a:off x="1859705" y="2200920"/>
            <a:ext cx="1439491" cy="244198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MPI_Psend_init</a:t>
            </a:r>
            <a:endParaRPr/>
          </a:p>
        </p:txBody>
      </p:sp>
      <p:sp>
        <p:nvSpPr>
          <p:cNvPr id="1896180417" name=""/>
          <p:cNvSpPr txBox="1"/>
          <p:nvPr/>
        </p:nvSpPr>
        <p:spPr bwMode="auto">
          <a:xfrm flipH="0" flipV="0">
            <a:off x="1859705" y="2806450"/>
            <a:ext cx="1445249" cy="244198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MPI_Start</a:t>
            </a:r>
            <a:endParaRPr/>
          </a:p>
        </p:txBody>
      </p:sp>
      <p:sp>
        <p:nvSpPr>
          <p:cNvPr id="112431768" name=""/>
          <p:cNvSpPr txBox="1"/>
          <p:nvPr/>
        </p:nvSpPr>
        <p:spPr bwMode="auto">
          <a:xfrm flipH="0" flipV="0">
            <a:off x="1077959" y="3411838"/>
            <a:ext cx="893796" cy="244198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MPI_Pready</a:t>
            </a:r>
            <a:endParaRPr/>
          </a:p>
        </p:txBody>
      </p:sp>
      <p:sp>
        <p:nvSpPr>
          <p:cNvPr id="15031685" name=""/>
          <p:cNvSpPr txBox="1"/>
          <p:nvPr/>
        </p:nvSpPr>
        <p:spPr bwMode="auto">
          <a:xfrm flipH="0" flipV="0">
            <a:off x="2135254" y="3735504"/>
            <a:ext cx="894155" cy="244198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MPI_Pready</a:t>
            </a:r>
            <a:endParaRPr/>
          </a:p>
        </p:txBody>
      </p:sp>
      <p:sp>
        <p:nvSpPr>
          <p:cNvPr id="1667845054" name=""/>
          <p:cNvSpPr txBox="1"/>
          <p:nvPr/>
        </p:nvSpPr>
        <p:spPr bwMode="auto">
          <a:xfrm flipH="0" flipV="0">
            <a:off x="3181810" y="4059169"/>
            <a:ext cx="894515" cy="244198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MPI_Pready</a:t>
            </a:r>
            <a:endParaRPr/>
          </a:p>
        </p:txBody>
      </p:sp>
      <p:sp>
        <p:nvSpPr>
          <p:cNvPr id="1188783584" name=""/>
          <p:cNvSpPr txBox="1"/>
          <p:nvPr/>
        </p:nvSpPr>
        <p:spPr bwMode="auto">
          <a:xfrm flipH="0" flipV="0">
            <a:off x="1853947" y="4401330"/>
            <a:ext cx="1451730" cy="244198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MPI_Wait/MPI_Test</a:t>
            </a:r>
            <a:endParaRPr/>
          </a:p>
        </p:txBody>
      </p:sp>
      <p:sp>
        <p:nvSpPr>
          <p:cNvPr id="907272581" name=""/>
          <p:cNvSpPr txBox="1"/>
          <p:nvPr/>
        </p:nvSpPr>
        <p:spPr bwMode="auto">
          <a:xfrm flipH="0" flipV="0">
            <a:off x="1859705" y="4923490"/>
            <a:ext cx="1458930" cy="244198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MPI_Request_free</a:t>
            </a:r>
            <a:endParaRPr/>
          </a:p>
        </p:txBody>
      </p:sp>
      <p:cxnSp>
        <p:nvCxnSpPr>
          <p:cNvPr id="1110130681" name=""/>
          <p:cNvCxnSpPr>
            <a:cxnSpLocks/>
          </p:cNvCxnSpPr>
          <p:nvPr/>
        </p:nvCxnSpPr>
        <p:spPr bwMode="auto">
          <a:xfrm rot="5399909" flipH="0" flipV="1">
            <a:off x="2400048" y="2625786"/>
            <a:ext cx="361328" cy="0"/>
          </a:xfrm>
          <a:prstGeom prst="line">
            <a:avLst/>
          </a:prstGeom>
          <a:ln w="12699" cap="flat" cmpd="sng" algn="ctr">
            <a:solidFill>
              <a:schemeClr val="tx1">
                <a:lumMod val="94901"/>
                <a:lumOff val="5099"/>
              </a:schemeClr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7400110" name=""/>
          <p:cNvCxnSpPr>
            <a:cxnSpLocks/>
            <a:endCxn id="15031685" idx="0"/>
          </p:cNvCxnSpPr>
          <p:nvPr/>
        </p:nvCxnSpPr>
        <p:spPr bwMode="auto">
          <a:xfrm rot="5399942" flipH="0" flipV="1">
            <a:off x="2239816" y="3393077"/>
            <a:ext cx="684851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3632578" name=""/>
          <p:cNvCxnSpPr>
            <a:cxnSpLocks/>
          </p:cNvCxnSpPr>
          <p:nvPr/>
        </p:nvCxnSpPr>
        <p:spPr bwMode="auto">
          <a:xfrm rot="5399909" flipH="0" flipV="0">
            <a:off x="1872821" y="2702507"/>
            <a:ext cx="361188" cy="1057473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9722856" name=""/>
          <p:cNvCxnSpPr>
            <a:cxnSpLocks/>
            <a:endCxn id="1667845054" idx="0"/>
          </p:cNvCxnSpPr>
          <p:nvPr/>
        </p:nvCxnSpPr>
        <p:spPr bwMode="auto">
          <a:xfrm rot="0" flipH="0" flipV="0">
            <a:off x="2582151" y="3050654"/>
            <a:ext cx="1046917" cy="1008513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768549" name=""/>
          <p:cNvCxnSpPr>
            <a:cxnSpLocks/>
            <a:endCxn id="1188783584" idx="0"/>
          </p:cNvCxnSpPr>
          <p:nvPr/>
        </p:nvCxnSpPr>
        <p:spPr bwMode="auto">
          <a:xfrm rot="0" flipH="0" flipV="0">
            <a:off x="1524677" y="3656043"/>
            <a:ext cx="1055134" cy="745284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007016" name=""/>
          <p:cNvCxnSpPr>
            <a:cxnSpLocks/>
            <a:stCxn id="15031685" idx="2"/>
            <a:endCxn id="1188783584" idx="0"/>
          </p:cNvCxnSpPr>
          <p:nvPr/>
        </p:nvCxnSpPr>
        <p:spPr bwMode="auto">
          <a:xfrm rot="5399942" flipH="0" flipV="0">
            <a:off x="2370260" y="4190517"/>
            <a:ext cx="421624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3016151" name=""/>
          <p:cNvCxnSpPr>
            <a:cxnSpLocks/>
            <a:stCxn id="1667845054" idx="2"/>
            <a:endCxn id="1188783584" idx="0"/>
          </p:cNvCxnSpPr>
          <p:nvPr/>
        </p:nvCxnSpPr>
        <p:spPr bwMode="auto">
          <a:xfrm rot="5399942" flipH="0" flipV="0">
            <a:off x="3055461" y="3827721"/>
            <a:ext cx="97959" cy="1049256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8691697" name=""/>
          <p:cNvCxnSpPr>
            <a:cxnSpLocks/>
          </p:cNvCxnSpPr>
          <p:nvPr/>
        </p:nvCxnSpPr>
        <p:spPr bwMode="auto">
          <a:xfrm rot="5399909" flipH="0" flipV="1">
            <a:off x="2445333" y="4784510"/>
            <a:ext cx="277957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0020952" name=""/>
          <p:cNvSpPr txBox="1"/>
          <p:nvPr/>
        </p:nvSpPr>
        <p:spPr bwMode="auto">
          <a:xfrm flipH="0" flipV="0">
            <a:off x="6099620" y="2502348"/>
            <a:ext cx="4087685" cy="640440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800" b="1"/>
              <a:t>MPI_Start():</a:t>
            </a:r>
            <a:endParaRPr sz="1800" b="1"/>
          </a:p>
          <a:p>
            <a:pPr>
              <a:defRPr/>
            </a:pPr>
            <a:r>
              <a:rPr sz="1800"/>
              <a:t>	counter = partition_count;</a:t>
            </a:r>
            <a:endParaRPr sz="1800"/>
          </a:p>
        </p:txBody>
      </p:sp>
      <p:sp>
        <p:nvSpPr>
          <p:cNvPr id="1530809389" name=""/>
          <p:cNvSpPr txBox="1"/>
          <p:nvPr/>
        </p:nvSpPr>
        <p:spPr bwMode="auto">
          <a:xfrm flipH="0" flipV="0">
            <a:off x="6095999" y="3612489"/>
            <a:ext cx="4128394" cy="1463400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800" b="1"/>
              <a:t>MPI_Pready():</a:t>
            </a:r>
            <a:endParaRPr sz="1800" b="1"/>
          </a:p>
          <a:p>
            <a:pPr>
              <a:defRPr/>
            </a:pPr>
            <a:r>
              <a:rPr sz="1800"/>
              <a:t>	counter—;</a:t>
            </a:r>
            <a:endParaRPr sz="1800"/>
          </a:p>
          <a:p>
            <a:pPr>
              <a:defRPr/>
            </a:pPr>
            <a:endParaRPr sz="1800"/>
          </a:p>
          <a:p>
            <a:pPr>
              <a:defRPr/>
            </a:pPr>
            <a:r>
              <a:rPr sz="1800"/>
              <a:t>	if counter == 0:</a:t>
            </a:r>
            <a:endParaRPr sz="1800"/>
          </a:p>
          <a:p>
            <a:pPr>
              <a:defRPr/>
            </a:pPr>
            <a:r>
              <a:rPr sz="1800"/>
              <a:t>		send(buffer);</a:t>
            </a:r>
            <a:endParaRPr sz="18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55376772" name="PlaceHolder 3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Naive method of message aggregation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0267670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graphicFrame>
        <p:nvGraphicFramePr>
          <p:cNvPr id="1342397302" name=""/>
          <p:cNvGraphicFramePr>
            <a:graphicFrameLocks xmlns:a="http://schemas.openxmlformats.org/drawingml/2006/main"/>
          </p:cNvGraphicFramePr>
          <p:nvPr/>
        </p:nvGraphicFramePr>
        <p:xfrm>
          <a:off x="2025649" y="1792458"/>
          <a:ext cx="8140699" cy="40385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  <a:gridCol w="253999"/>
              </a:tblGrid>
              <a:tr h="365760"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0717948" name=""/>
          <p:cNvGraphicFramePr>
            <a:graphicFrameLocks xmlns:a="http://schemas.openxmlformats.org/drawingml/2006/main"/>
          </p:cNvGraphicFramePr>
          <p:nvPr/>
        </p:nvGraphicFramePr>
        <p:xfrm>
          <a:off x="2031999" y="3459772"/>
          <a:ext cx="8140699" cy="40385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1015999"/>
                <a:gridCol w="1015999"/>
                <a:gridCol w="1015999"/>
                <a:gridCol w="1015999"/>
                <a:gridCol w="1015999"/>
                <a:gridCol w="1015999"/>
                <a:gridCol w="1015999"/>
                <a:gridCol w="1015999"/>
              </a:tblGrid>
              <a:tr h="365760"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79578103" name=""/>
          <p:cNvSpPr txBox="1"/>
          <p:nvPr/>
        </p:nvSpPr>
        <p:spPr bwMode="auto">
          <a:xfrm flipH="0" flipV="0">
            <a:off x="368076" y="1841808"/>
            <a:ext cx="1613003" cy="3051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r">
              <a:defRPr/>
            </a:pPr>
            <a:r>
              <a:rPr sz="1400"/>
              <a:t>Public</a:t>
            </a:r>
            <a:r>
              <a:rPr sz="1400"/>
              <a:t> partitions:</a:t>
            </a:r>
            <a:endParaRPr sz="1400"/>
          </a:p>
        </p:txBody>
      </p:sp>
      <p:sp>
        <p:nvSpPr>
          <p:cNvPr id="1452041740" name=""/>
          <p:cNvSpPr txBox="1"/>
          <p:nvPr/>
        </p:nvSpPr>
        <p:spPr bwMode="auto">
          <a:xfrm flipH="0" flipV="0">
            <a:off x="286527" y="3459772"/>
            <a:ext cx="1694552" cy="3051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r">
              <a:defRPr/>
            </a:pPr>
            <a:r>
              <a:rPr sz="1400"/>
              <a:t>Internal partitions:</a:t>
            </a:r>
            <a:endParaRPr sz="1400"/>
          </a:p>
        </p:txBody>
      </p:sp>
      <p:sp>
        <p:nvSpPr>
          <p:cNvPr id="984774949" name=""/>
          <p:cNvSpPr/>
          <p:nvPr/>
        </p:nvSpPr>
        <p:spPr bwMode="auto">
          <a:xfrm flipH="0" flipV="0">
            <a:off x="5588653" y="2454518"/>
            <a:ext cx="421297" cy="714375"/>
          </a:xfrm>
          <a:prstGeom prst="down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1362159" name=""/>
          <p:cNvSpPr txBox="1"/>
          <p:nvPr/>
        </p:nvSpPr>
        <p:spPr bwMode="auto">
          <a:xfrm flipH="0" flipV="0">
            <a:off x="6174807" y="2622339"/>
            <a:ext cx="3849154" cy="3356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600"/>
              <a:t>map m partitions to 1 internal partition</a:t>
            </a:r>
            <a:endParaRPr sz="1600"/>
          </a:p>
        </p:txBody>
      </p:sp>
      <p:graphicFrame>
        <p:nvGraphicFramePr>
          <p:cNvPr id="455301373" name=""/>
          <p:cNvGraphicFramePr>
            <a:graphicFrameLocks xmlns:a="http://schemas.openxmlformats.org/drawingml/2006/main"/>
          </p:cNvGraphicFramePr>
          <p:nvPr/>
        </p:nvGraphicFramePr>
        <p:xfrm>
          <a:off x="2031999" y="3863633"/>
          <a:ext cx="8140699" cy="40385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1015999"/>
                <a:gridCol w="1015999"/>
                <a:gridCol w="1015999"/>
                <a:gridCol w="1015999"/>
                <a:gridCol w="1015999"/>
                <a:gridCol w="1015999"/>
                <a:gridCol w="1015999"/>
                <a:gridCol w="1015999"/>
              </a:tblGrid>
              <a:tr h="365760"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0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0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0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0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0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0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0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0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9670569" name=""/>
          <p:cNvSpPr txBox="1"/>
          <p:nvPr/>
        </p:nvSpPr>
        <p:spPr bwMode="auto">
          <a:xfrm flipH="0" flipV="0">
            <a:off x="474380" y="3863633"/>
            <a:ext cx="1506699" cy="3051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r">
              <a:defRPr/>
            </a:pPr>
            <a:r>
              <a:rPr sz="1400"/>
              <a:t>counters:</a:t>
            </a:r>
            <a:endParaRPr sz="1400"/>
          </a:p>
        </p:txBody>
      </p:sp>
      <p:sp>
        <p:nvSpPr>
          <p:cNvPr id="1666294003" name=""/>
          <p:cNvSpPr txBox="1"/>
          <p:nvPr/>
        </p:nvSpPr>
        <p:spPr bwMode="auto">
          <a:xfrm flipH="0" flipV="0">
            <a:off x="3085587" y="4597643"/>
            <a:ext cx="5427430" cy="1189079"/>
          </a:xfrm>
          <a:prstGeom prst="rect">
            <a:avLst/>
          </a:prstGeom>
          <a:noFill/>
          <a:ln w="634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800" b="1"/>
              <a:t>Pready(p):</a:t>
            </a:r>
            <a:endParaRPr sz="1800" b="1"/>
          </a:p>
          <a:p>
            <a:pPr>
              <a:defRPr/>
            </a:pPr>
            <a:r>
              <a:rPr sz="1800" b="1"/>
              <a:t>    </a:t>
            </a:r>
            <a:r>
              <a:rPr sz="1800" b="0"/>
              <a:t>increment counter of internal partition of p</a:t>
            </a:r>
            <a:endParaRPr sz="1800" b="0"/>
          </a:p>
          <a:p>
            <a:pPr>
              <a:defRPr/>
            </a:pPr>
            <a:r>
              <a:rPr sz="1800" b="0"/>
              <a:t>    if counter &gt;= m:</a:t>
            </a:r>
            <a:endParaRPr sz="1800" b="0"/>
          </a:p>
          <a:p>
            <a:pPr>
              <a:defRPr/>
            </a:pPr>
            <a:r>
              <a:rPr sz="1800" b="0"/>
              <a:t>         mark internal partition as ready</a:t>
            </a:r>
            <a:endParaRPr sz="1800" b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2397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578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717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2041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4774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362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301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70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6294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17796385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endParaRPr lang="en-US" sz="1800" b="0" strike="noStrike" spc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846779229" name="PlaceHolder 4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Results: Naive message aggregation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8831485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pic>
        <p:nvPicPr>
          <p:cNvPr id="131242486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97538" y="1684248"/>
            <a:ext cx="5898461" cy="4423846"/>
          </a:xfrm>
          <a:prstGeom prst="rect">
            <a:avLst/>
          </a:prstGeom>
        </p:spPr>
      </p:pic>
      <p:pic>
        <p:nvPicPr>
          <p:cNvPr id="636028590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6198450" y="1684248"/>
            <a:ext cx="5898461" cy="44238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73040446" name="PlaceHolder 4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Results: Naive message aggregation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4525081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pic>
        <p:nvPicPr>
          <p:cNvPr id="76242659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6228298" y="1596182"/>
            <a:ext cx="5795595" cy="4346697"/>
          </a:xfrm>
          <a:prstGeom prst="rect">
            <a:avLst/>
          </a:prstGeom>
        </p:spPr>
      </p:pic>
      <p:pic>
        <p:nvPicPr>
          <p:cNvPr id="816522439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81501" y="1593245"/>
            <a:ext cx="5799511" cy="43496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24873171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endParaRPr lang="en-US" sz="1800" b="0" strike="noStrike" spc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726043789" name="PlaceHolder 3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Conclusion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2969698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sp>
        <p:nvSpPr>
          <p:cNvPr id="659756384" name=""/>
          <p:cNvSpPr/>
          <p:nvPr/>
        </p:nvSpPr>
        <p:spPr bwMode="auto">
          <a:xfrm>
            <a:off x="838197" y="1523998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 marL="239819" indent="-239819">
              <a:buFont typeface="Arial"/>
              <a:buChar char="•"/>
              <a:defRPr/>
            </a:pPr>
            <a:r>
              <a:rPr sz="2000"/>
              <a:t>OpenMPI:</a:t>
            </a:r>
            <a:endParaRPr sz="2000"/>
          </a:p>
          <a:p>
            <a:pPr marL="639869" lvl="1" indent="-239819">
              <a:buFont typeface="Arial"/>
              <a:buChar char="•"/>
              <a:defRPr/>
            </a:pPr>
            <a:r>
              <a:rPr sz="2000"/>
              <a:t>Psend performs similar to persistent Send when single-threaded</a:t>
            </a:r>
            <a:endParaRPr sz="2000"/>
          </a:p>
          <a:p>
            <a:pPr marL="639869" lvl="1" indent="-239820">
              <a:buFont typeface="Arial"/>
              <a:buChar char="•"/>
              <a:defRPr/>
            </a:pPr>
            <a:r>
              <a:rPr sz="2000"/>
              <a:t>Psend performs better when using multiple threads</a:t>
            </a:r>
            <a:endParaRPr sz="2000"/>
          </a:p>
          <a:p>
            <a:pPr marL="639868" lvl="1" indent="-239819">
              <a:buFont typeface="Arial"/>
              <a:buChar char="•"/>
              <a:defRPr/>
            </a:pPr>
            <a:r>
              <a:rPr sz="2000"/>
              <a:t>Psend implemented using nonblocking sends</a:t>
            </a:r>
            <a:endParaRPr sz="2000"/>
          </a:p>
          <a:p>
            <a:pPr marL="639869" lvl="1" indent="-239819">
              <a:buFont typeface="Arial"/>
              <a:buChar char="•"/>
              <a:defRPr/>
            </a:pPr>
            <a:r>
              <a:rPr sz="2000"/>
              <a:t>Currently no further optimizations such as message aggregation</a:t>
            </a:r>
            <a:endParaRPr sz="2000"/>
          </a:p>
          <a:p>
            <a:pPr marL="639868" lvl="1" indent="-239818">
              <a:buFont typeface="Arial"/>
              <a:buChar char="•"/>
              <a:defRPr/>
            </a:pPr>
            <a:r>
              <a:rPr sz="2000"/>
              <a:t>Send pattern does not influence performance</a:t>
            </a:r>
            <a:endParaRPr sz="2000"/>
          </a:p>
          <a:p>
            <a:pPr marL="239818" lvl="0" indent="-239818">
              <a:buFont typeface="Arial"/>
              <a:buChar char="•"/>
              <a:defRPr/>
            </a:pPr>
            <a:r>
              <a:rPr sz="2000"/>
              <a:t>MPICH:</a:t>
            </a:r>
            <a:endParaRPr sz="2000"/>
          </a:p>
          <a:p>
            <a:pPr marL="639868" lvl="1" indent="-239818">
              <a:buFont typeface="Arial"/>
              <a:buChar char="•"/>
              <a:defRPr/>
            </a:pPr>
            <a:r>
              <a:rPr sz="2000"/>
              <a:t>Psend implemented by performing single transfer after all Pready-calls</a:t>
            </a:r>
            <a:endParaRPr sz="2000"/>
          </a:p>
          <a:p>
            <a:pPr marL="639868" lvl="1" indent="-239819">
              <a:buFont typeface="Arial"/>
              <a:buChar char="•"/>
              <a:defRPr/>
            </a:pPr>
            <a:r>
              <a:rPr sz="2000"/>
              <a:t>Psend performs worse than other mechanisms</a:t>
            </a:r>
            <a:endParaRPr sz="2000"/>
          </a:p>
          <a:p>
            <a:pPr marL="639868" lvl="1" indent="-239818">
              <a:buFont typeface="Arial"/>
              <a:buChar char="•"/>
              <a:defRPr/>
            </a:pPr>
            <a:endParaRPr sz="2000"/>
          </a:p>
          <a:p>
            <a:pPr marL="239818" lvl="0" indent="-239818">
              <a:buFont typeface="Arial"/>
              <a:buChar char="•"/>
              <a:defRPr/>
            </a:pPr>
            <a:r>
              <a:rPr sz="2000"/>
              <a:t>Message aggregation:</a:t>
            </a:r>
            <a:endParaRPr sz="2000"/>
          </a:p>
          <a:p>
            <a:pPr marL="639868" lvl="1" indent="-239818">
              <a:buFont typeface="Arial"/>
              <a:buChar char="•"/>
              <a:defRPr/>
            </a:pPr>
            <a:r>
              <a:rPr sz="2000"/>
              <a:t>Mapping partitions to larger messages can improve performance</a:t>
            </a:r>
            <a:endParaRPr sz="2000"/>
          </a:p>
          <a:p>
            <a:pPr marL="639868" lvl="1" indent="-239818">
              <a:buFont typeface="Arial"/>
              <a:buChar char="•"/>
              <a:defRPr/>
            </a:pPr>
            <a:endParaRPr sz="2000"/>
          </a:p>
          <a:p>
            <a:pPr marL="239818" lvl="0" indent="-239818">
              <a:buFont typeface="Arial"/>
              <a:buChar char="•"/>
              <a:defRPr/>
            </a:pPr>
            <a:endParaRPr sz="18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title"/>
          </p:nvPr>
        </p:nvSpPr>
        <p:spPr bwMode="auto">
          <a:xfrm>
            <a:off x="623160" y="4437000"/>
            <a:ext cx="10514160" cy="542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endParaRPr lang="en-US" sz="33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PlaceHolder 2"/>
          <p:cNvSpPr>
            <a:spLocks noGrp="1"/>
          </p:cNvSpPr>
          <p:nvPr>
            <p:ph/>
          </p:nvPr>
        </p:nvSpPr>
        <p:spPr bwMode="auto">
          <a:xfrm>
            <a:off x="623879" y="5419800"/>
            <a:ext cx="7488360" cy="86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>
              <a:defRPr/>
            </a:pPr>
            <a:endParaRPr/>
          </a:p>
        </p:txBody>
      </p:sp>
      <p:sp>
        <p:nvSpPr>
          <p:cNvPr id="380" name="Titel 1"/>
          <p:cNvSpPr/>
          <p:nvPr/>
        </p:nvSpPr>
        <p:spPr bwMode="auto">
          <a:xfrm>
            <a:off x="3600000" y="3164760"/>
            <a:ext cx="7738920" cy="54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noAutofit/>
          </a:bodyPr>
          <a:p>
            <a:pPr>
              <a:lnSpc>
                <a:spcPct val="90000"/>
              </a:lnSpc>
              <a:defRPr/>
            </a:pPr>
            <a:r>
              <a:rPr lang="de-DE" sz="4800" b="1" strike="noStrike" spc="-1">
                <a:solidFill>
                  <a:srgbClr val="FFFFFF"/>
                </a:solidFill>
                <a:latin typeface="Overpass"/>
                <a:ea typeface="DejaVu Sans"/>
              </a:rPr>
              <a:t>Thanks for your attention!</a:t>
            </a:r>
            <a:endParaRPr lang="en-US" sz="4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13667303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endParaRPr lang="en-US" sz="1800" b="0" strike="noStrike" spc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4191760" name="PlaceHolder 3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Appendix – OpenMPI progress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2412090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pic>
        <p:nvPicPr>
          <p:cNvPr id="174487646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015728" y="1761398"/>
            <a:ext cx="10083623" cy="379168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56062097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endParaRPr lang="en-US" sz="1800" b="0" strike="noStrike" spc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46706096" name="PlaceHolder 4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Isend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4364886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pic>
        <p:nvPicPr>
          <p:cNvPr id="201551199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047999" y="1143000"/>
            <a:ext cx="6095998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97342494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endParaRPr lang="en-US" sz="1800" b="0" strike="noStrike" spc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85257238" name="PlaceHolder 4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Isend vs Psend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8010806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pic>
        <p:nvPicPr>
          <p:cNvPr id="169169634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047999" y="1143000"/>
            <a:ext cx="6095999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06526930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endParaRPr lang="en-US" sz="1800" b="0" strike="noStrike" spc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82548555" name="PlaceHolder 4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Traces: MPI_Psend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5182260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pic>
        <p:nvPicPr>
          <p:cNvPr id="96815766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626979" y="1270028"/>
            <a:ext cx="8938040" cy="50276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30736228" name="PlaceHolder 1"/>
          <p:cNvSpPr>
            <a:spLocks noGrp="1"/>
          </p:cNvSpPr>
          <p:nvPr>
            <p:ph type="title"/>
          </p:nvPr>
        </p:nvSpPr>
        <p:spPr bwMode="auto">
          <a:xfrm>
            <a:off x="623877" y="479880"/>
            <a:ext cx="8068320" cy="610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Outline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4192032" name="PlaceHolder 2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sp>
        <p:nvSpPr>
          <p:cNvPr id="1776699605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Introduction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MPI partitioned communication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Relevant sections from the MPI-4.1 Standard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Possible performance benefits/optimizations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bg2">
                    <a:lumMod val="75000"/>
                  </a:schemeClr>
                </a:solidFill>
                <a:latin typeface="Arial"/>
              </a:rPr>
              <a:t>Benchmarks</a:t>
            </a:r>
            <a:endParaRPr sz="2000" b="0" strike="noStrike" spc="0">
              <a:solidFill>
                <a:schemeClr val="bg2">
                  <a:lumMod val="7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bg2">
                    <a:lumMod val="75000"/>
                  </a:schemeClr>
                </a:solidFill>
                <a:latin typeface="Arial"/>
              </a:rPr>
              <a:t>Psend vs Blocking/Nonblocking Sends (single-/multithreaded)</a:t>
            </a:r>
            <a:endParaRPr sz="2000" b="0" strike="noStrike" spc="0">
              <a:solidFill>
                <a:schemeClr val="bg2">
                  <a:lumMod val="7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bg2">
                    <a:lumMod val="75000"/>
                  </a:schemeClr>
                </a:solidFill>
                <a:latin typeface="Arial"/>
              </a:rPr>
              <a:t>Psend, Isend with completion tests</a:t>
            </a:r>
            <a:endParaRPr sz="2000" b="0" strike="noStrike" spc="0">
              <a:solidFill>
                <a:schemeClr val="bg2">
                  <a:lumMod val="75000"/>
                </a:schemeClr>
              </a:solidFill>
              <a:latin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i="0" u="none" strike="noStrike" cap="none" spc="0">
                <a:solidFill>
                  <a:schemeClr val="bg2">
                    <a:lumMod val="75000"/>
                  </a:schemeClr>
                </a:solidFill>
                <a:latin typeface="Arial"/>
                <a:ea typeface="Arial"/>
                <a:cs typeface="Arial"/>
              </a:rPr>
              <a:t>Current implementations in OpenMPI and MPICH</a:t>
            </a:r>
            <a:endParaRPr sz="2000" b="0" i="0" u="none" strike="noStrike" cap="none" spc="0">
              <a:solidFill>
                <a:schemeClr val="bg2">
                  <a:lumMod val="75000"/>
                </a:schemeClr>
              </a:solidFill>
              <a:latin typeface="Arial"/>
              <a:ea typeface="Arial"/>
              <a:cs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i="0" u="none" strike="noStrike" cap="none" spc="0">
                <a:solidFill>
                  <a:schemeClr val="bg2">
                    <a:lumMod val="75000"/>
                  </a:schemeClr>
                </a:solidFill>
                <a:latin typeface="Arial"/>
                <a:ea typeface="Arial"/>
                <a:cs typeface="Arial"/>
              </a:rPr>
              <a:t>Simple implementation of message aggregation</a:t>
            </a:r>
            <a:endParaRPr lang="en-US" sz="2000" b="0" i="0" u="none" strike="noStrike" cap="none" spc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endParaRPr sz="1800" b="0" strike="noStrike" spc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78985970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endParaRPr lang="en-US" sz="1800" b="0" strike="noStrike" spc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98160390" name="PlaceHolder 4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Traces: MPI_Psend – MPI_Pready-Calls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0265176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pic>
        <p:nvPicPr>
          <p:cNvPr id="151340414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626979" y="1270028"/>
            <a:ext cx="8938040" cy="50276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19476505" name="PlaceHolder 4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Appendix: Isend vs Psend (multithreaded)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7112235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pic>
        <p:nvPicPr>
          <p:cNvPr id="67288759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3202" y="1090080"/>
            <a:ext cx="6095998" cy="4572000"/>
          </a:xfrm>
          <a:prstGeom prst="rect">
            <a:avLst/>
          </a:prstGeom>
        </p:spPr>
      </p:pic>
      <p:pic>
        <p:nvPicPr>
          <p:cNvPr id="872913778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6057539" y="1090080"/>
            <a:ext cx="6095998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92049450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endParaRPr lang="en-US" sz="1800" b="0" strike="noStrike" spc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87902788" name="PlaceHolder 4"/>
          <p:cNvSpPr/>
          <p:nvPr/>
        </p:nvSpPr>
        <p:spPr bwMode="auto">
          <a:xfrm>
            <a:off x="624240" y="479880"/>
            <a:ext cx="8068320" cy="6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b">
            <a:noAutofit/>
          </a:bodyPr>
          <a:p>
            <a:pPr>
              <a:lnSpc>
                <a:spcPct val="90000"/>
              </a:lnSpc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Results: MPI_Win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5763947" name="PlaceHolder 1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pic>
        <p:nvPicPr>
          <p:cNvPr id="179412349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704005" y="1649664"/>
            <a:ext cx="5353534" cy="4015151"/>
          </a:xfrm>
          <a:prstGeom prst="rect">
            <a:avLst/>
          </a:prstGeom>
        </p:spPr>
      </p:pic>
      <p:pic>
        <p:nvPicPr>
          <p:cNvPr id="131460880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6356520" y="1699848"/>
            <a:ext cx="5353534" cy="40151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08277123" name="PlaceHolder 1"/>
          <p:cNvSpPr>
            <a:spLocks noGrp="1"/>
          </p:cNvSpPr>
          <p:nvPr>
            <p:ph type="title"/>
          </p:nvPr>
        </p:nvSpPr>
        <p:spPr bwMode="auto">
          <a:xfrm>
            <a:off x="623877" y="479880"/>
            <a:ext cx="8068320" cy="610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Outline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5135055" name="PlaceHolder 2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sp>
        <p:nvSpPr>
          <p:cNvPr id="1562898425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Introduction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MPI partitioned communication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Relevant sections from the MPI-4.1 Standard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Possible performance benefits/optimizations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Benchmarks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Psend vs Blocking/Nonblocking Sends (single-/multithreaded)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Psend, Isend with completion tests</a:t>
            </a:r>
            <a:endParaRPr sz="2000" b="0" strike="noStrike" spc="0">
              <a:solidFill>
                <a:schemeClr val="bg2">
                  <a:lumMod val="75000"/>
                </a:schemeClr>
              </a:solidFill>
              <a:latin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i="0" u="none" strike="noStrike" cap="none" spc="0">
                <a:solidFill>
                  <a:schemeClr val="bg2">
                    <a:lumMod val="75000"/>
                  </a:schemeClr>
                </a:solidFill>
                <a:latin typeface="Arial"/>
                <a:ea typeface="Arial"/>
                <a:cs typeface="Arial"/>
              </a:rPr>
              <a:t>Current implementations in OpenMPI and MPICH</a:t>
            </a:r>
            <a:endParaRPr sz="2000" b="0" i="0" u="none" strike="noStrike" cap="none" spc="0">
              <a:solidFill>
                <a:schemeClr val="bg2">
                  <a:lumMod val="75000"/>
                </a:schemeClr>
              </a:solidFill>
              <a:latin typeface="Arial"/>
              <a:ea typeface="Arial"/>
              <a:cs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i="0" u="none" strike="noStrike" cap="none" spc="0">
                <a:solidFill>
                  <a:schemeClr val="bg2">
                    <a:lumMod val="75000"/>
                  </a:schemeClr>
                </a:solidFill>
                <a:latin typeface="Arial"/>
                <a:ea typeface="Arial"/>
                <a:cs typeface="Arial"/>
              </a:rPr>
              <a:t>Simple implementation of message aggregation</a:t>
            </a:r>
            <a:endParaRPr lang="en-US" sz="2000" b="0" i="0" u="none" strike="noStrike" cap="none" spc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endParaRPr sz="1800" b="0" strike="noStrike" spc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68719223" name="PlaceHolder 1"/>
          <p:cNvSpPr>
            <a:spLocks noGrp="1"/>
          </p:cNvSpPr>
          <p:nvPr>
            <p:ph type="title"/>
          </p:nvPr>
        </p:nvSpPr>
        <p:spPr bwMode="auto">
          <a:xfrm>
            <a:off x="623877" y="479880"/>
            <a:ext cx="8068320" cy="610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Outline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423906" name="PlaceHolder 2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sp>
        <p:nvSpPr>
          <p:cNvPr id="1603053199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Introduction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MPI partitioned communication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Relevant sections from the MPI-4.1 Standard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Possible performance benefits/optimizations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Benchmarks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Psend vs Blocking/Nonblocking Sends (single-/multithreaded)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Psend, Isend with completion tests</a:t>
            </a:r>
            <a:endParaRPr sz="2000" b="0" strike="noStrike" spc="0">
              <a:solidFill>
                <a:schemeClr val="bg2">
                  <a:lumMod val="75000"/>
                </a:schemeClr>
              </a:solidFill>
              <a:latin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i="0" u="none" strike="noStrike" cap="non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  <a:ea typeface="Arial"/>
                <a:cs typeface="Arial"/>
              </a:rPr>
              <a:t>Current implementations in OpenMPI and MPICH</a:t>
            </a:r>
            <a:endParaRPr sz="2000" b="0" i="0" u="none" strike="noStrike" cap="none" spc="0">
              <a:solidFill>
                <a:schemeClr val="tx1">
                  <a:lumMod val="90000"/>
                  <a:lumOff val="5000"/>
                </a:schemeClr>
              </a:solidFill>
              <a:latin typeface="Arial"/>
              <a:ea typeface="Arial"/>
              <a:cs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i="0" u="none" strike="noStrike" cap="none" spc="0">
                <a:solidFill>
                  <a:schemeClr val="bg2">
                    <a:lumMod val="75000"/>
                  </a:schemeClr>
                </a:solidFill>
                <a:latin typeface="Arial"/>
                <a:ea typeface="Arial"/>
                <a:cs typeface="Arial"/>
              </a:rPr>
              <a:t>Simple implementation of message aggregation</a:t>
            </a:r>
            <a:endParaRPr lang="en-US" sz="2000" b="0" i="0" u="none" strike="noStrike" cap="none" spc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endParaRPr sz="1800" b="0" strike="noStrike" spc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5000630" name="PlaceHolder 1"/>
          <p:cNvSpPr>
            <a:spLocks noGrp="1"/>
          </p:cNvSpPr>
          <p:nvPr>
            <p:ph type="title"/>
          </p:nvPr>
        </p:nvSpPr>
        <p:spPr bwMode="auto">
          <a:xfrm>
            <a:off x="623877" y="479880"/>
            <a:ext cx="8068320" cy="610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2400" b="1" strike="noStrike" spc="0">
                <a:solidFill>
                  <a:srgbClr val="1D3D91"/>
                </a:solidFill>
                <a:latin typeface="Overpass"/>
              </a:rPr>
              <a:t>Outline</a:t>
            </a:r>
            <a:endParaRPr lang="en-US" sz="2400" b="0" strike="noStrike" spc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240686" name="PlaceHolder 2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sp>
        <p:nvSpPr>
          <p:cNvPr id="1691292090" name=""/>
          <p:cNvSpPr/>
          <p:nvPr/>
        </p:nvSpPr>
        <p:spPr bwMode="auto">
          <a:xfrm>
            <a:off x="685800" y="1371600"/>
            <a:ext cx="10743480" cy="457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Introduction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MPI partitioned communication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Relevant sections from the MPI-4.1 Standard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Possible performance benefits/optimizations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Benchmarks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Psend vs Blocking/Nonblocking Sends (single-/multithreaded)</a:t>
            </a:r>
            <a:endParaRPr sz="2000" b="0" strike="noStrike" spc="0">
              <a:solidFill>
                <a:schemeClr val="tx1">
                  <a:lumMod val="90000"/>
                  <a:lumOff val="5000"/>
                </a:schemeClr>
              </a:solidFill>
              <a:latin typeface="Arial"/>
            </a:endParaRPr>
          </a:p>
          <a:p>
            <a:pPr marL="683928" lvl="1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strike="noStrik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</a:rPr>
              <a:t>Psend, Isend with completion tests</a:t>
            </a:r>
            <a:endParaRPr sz="2000" b="0" strike="noStrike" spc="0">
              <a:solidFill>
                <a:schemeClr val="bg2">
                  <a:lumMod val="75000"/>
                </a:schemeClr>
              </a:solidFill>
              <a:latin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i="0" u="none" strike="noStrike" cap="non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  <a:ea typeface="Arial"/>
                <a:cs typeface="Arial"/>
              </a:rPr>
              <a:t>Current implementations in OpenMPI and MPICH</a:t>
            </a:r>
            <a:endParaRPr sz="2000" b="0" i="0" u="none" strike="noStrike" cap="none" spc="0">
              <a:solidFill>
                <a:schemeClr val="tx1">
                  <a:lumMod val="90000"/>
                  <a:lumOff val="5000"/>
                </a:schemeClr>
              </a:solidFill>
              <a:latin typeface="Arial"/>
              <a:ea typeface="Arial"/>
              <a:cs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r>
              <a:rPr lang="en-US" sz="2000" b="0" i="0" u="none" strike="noStrike" cap="none" spc="0">
                <a:solidFill>
                  <a:schemeClr val="tx1">
                    <a:lumMod val="90000"/>
                    <a:lumOff val="5000"/>
                  </a:schemeClr>
                </a:solidFill>
                <a:latin typeface="Arial"/>
                <a:ea typeface="Arial"/>
                <a:cs typeface="Arial"/>
              </a:rPr>
              <a:t>Simple implementation of message aggregation</a:t>
            </a:r>
            <a:endParaRPr sz="2000" b="0" i="0" u="none" strike="noStrike" cap="none" spc="0">
              <a:solidFill>
                <a:schemeClr val="tx1">
                  <a:lumMod val="90000"/>
                  <a:lumOff val="5000"/>
                </a:schemeClr>
              </a:solidFill>
              <a:latin typeface="Arial"/>
              <a:ea typeface="Arial"/>
              <a:cs typeface="Arial"/>
            </a:endParaRPr>
          </a:p>
          <a:p>
            <a:pPr marL="283878" indent="-283878">
              <a:lnSpc>
                <a:spcPct val="100000"/>
              </a:lnSpc>
              <a:buFont typeface="Arial"/>
              <a:buChar char="•"/>
              <a:defRPr/>
            </a:pPr>
            <a:endParaRPr sz="1800" b="0" strike="noStrike" spc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title"/>
          </p:nvPr>
        </p:nvSpPr>
        <p:spPr bwMode="auto">
          <a:xfrm>
            <a:off x="623879" y="479880"/>
            <a:ext cx="8068320" cy="610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>
              <a:lnSpc>
                <a:spcPct val="90000"/>
              </a:lnSpc>
              <a:buNone/>
              <a:tabLst>
                <a:tab pos="0" algn="l"/>
              </a:tabLst>
              <a:defRPr/>
            </a:pPr>
            <a:r>
              <a:rPr lang="de-DE" sz="2400" b="1" strike="noStrike" spc="-1">
                <a:solidFill>
                  <a:srgbClr val="1D3D91"/>
                </a:solidFill>
                <a:latin typeface="Overpass"/>
              </a:rPr>
              <a:t>MPI: Transfer Mechanisms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6"/>
          </p:nvPr>
        </p:nvSpPr>
        <p:spPr bwMode="auto"/>
        <p:txBody>
          <a:bodyPr/>
          <a:p>
            <a:pPr>
              <a:defRPr/>
            </a:pPr>
            <a:endParaRPr/>
          </a:p>
        </p:txBody>
      </p:sp>
      <p:sp>
        <p:nvSpPr>
          <p:cNvPr id="1649874320" name=""/>
          <p:cNvSpPr txBox="1"/>
          <p:nvPr/>
        </p:nvSpPr>
        <p:spPr bwMode="auto">
          <a:xfrm flipH="0" flipV="0">
            <a:off x="8865765" y="2221971"/>
            <a:ext cx="1439492" cy="25943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100"/>
              <a:t>MPI_Psend_init</a:t>
            </a:r>
            <a:endParaRPr sz="1100"/>
          </a:p>
        </p:txBody>
      </p:sp>
      <p:sp>
        <p:nvSpPr>
          <p:cNvPr id="1385587675" name=""/>
          <p:cNvSpPr txBox="1"/>
          <p:nvPr/>
        </p:nvSpPr>
        <p:spPr bwMode="auto">
          <a:xfrm flipH="0" flipV="0">
            <a:off x="8865765" y="2827500"/>
            <a:ext cx="1445250" cy="25943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100"/>
              <a:t>MPI_Start</a:t>
            </a:r>
            <a:endParaRPr sz="1100"/>
          </a:p>
        </p:txBody>
      </p:sp>
      <p:sp>
        <p:nvSpPr>
          <p:cNvPr id="177698548" name=""/>
          <p:cNvSpPr txBox="1"/>
          <p:nvPr/>
        </p:nvSpPr>
        <p:spPr bwMode="auto">
          <a:xfrm flipH="0" flipV="0">
            <a:off x="8084018" y="3432890"/>
            <a:ext cx="894157" cy="24419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000"/>
              <a:t>MPI_Pready</a:t>
            </a:r>
            <a:endParaRPr sz="1000"/>
          </a:p>
        </p:txBody>
      </p:sp>
      <p:sp>
        <p:nvSpPr>
          <p:cNvPr id="1757265791" name=""/>
          <p:cNvSpPr txBox="1"/>
          <p:nvPr/>
        </p:nvSpPr>
        <p:spPr bwMode="auto">
          <a:xfrm flipH="0" flipV="0">
            <a:off x="9141313" y="3432890"/>
            <a:ext cx="894516" cy="24419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000"/>
              <a:t>MPI_Pready</a:t>
            </a:r>
            <a:endParaRPr sz="1000"/>
          </a:p>
        </p:txBody>
      </p:sp>
      <p:sp>
        <p:nvSpPr>
          <p:cNvPr id="1405570019" name=""/>
          <p:cNvSpPr txBox="1"/>
          <p:nvPr/>
        </p:nvSpPr>
        <p:spPr bwMode="auto">
          <a:xfrm flipH="0" flipV="0">
            <a:off x="10187870" y="3432890"/>
            <a:ext cx="894876" cy="24419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000"/>
              <a:t>MPI_Pready</a:t>
            </a:r>
            <a:endParaRPr sz="1000"/>
          </a:p>
        </p:txBody>
      </p:sp>
      <p:sp>
        <p:nvSpPr>
          <p:cNvPr id="1994145483" name=""/>
          <p:cNvSpPr txBox="1"/>
          <p:nvPr/>
        </p:nvSpPr>
        <p:spPr bwMode="auto">
          <a:xfrm flipH="0" flipV="0">
            <a:off x="8860006" y="3960002"/>
            <a:ext cx="1453890" cy="25943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100"/>
              <a:t>MPI_Wait</a:t>
            </a:r>
            <a:endParaRPr sz="1100"/>
          </a:p>
        </p:txBody>
      </p:sp>
      <p:sp>
        <p:nvSpPr>
          <p:cNvPr id="1923080249" name=""/>
          <p:cNvSpPr txBox="1"/>
          <p:nvPr/>
        </p:nvSpPr>
        <p:spPr bwMode="auto">
          <a:xfrm flipH="0" flipV="0">
            <a:off x="8865765" y="4482162"/>
            <a:ext cx="1458931" cy="25943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100"/>
              <a:t>MPI_Request_free</a:t>
            </a:r>
            <a:endParaRPr sz="1100"/>
          </a:p>
        </p:txBody>
      </p:sp>
      <p:cxnSp>
        <p:nvCxnSpPr>
          <p:cNvPr id="0" name=""/>
          <p:cNvCxnSpPr>
            <a:cxnSpLocks/>
            <a:stCxn id="1649874320" idx="2"/>
            <a:endCxn id="1385587675" idx="0"/>
          </p:cNvCxnSpPr>
          <p:nvPr/>
        </p:nvCxnSpPr>
        <p:spPr bwMode="auto">
          <a:xfrm rot="5399976" flipH="0" flipV="1">
            <a:off x="9406108" y="2646837"/>
            <a:ext cx="361330" cy="0"/>
          </a:xfrm>
          <a:prstGeom prst="line">
            <a:avLst/>
          </a:prstGeom>
          <a:ln w="12699" cap="flat" cmpd="sng" algn="ctr">
            <a:solidFill>
              <a:schemeClr val="tx1">
                <a:lumMod val="94901"/>
                <a:lumOff val="5099"/>
              </a:schemeClr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0" name=""/>
          <p:cNvCxnSpPr>
            <a:cxnSpLocks/>
            <a:stCxn id="1385587675" idx="2"/>
            <a:endCxn id="1757265791" idx="0"/>
          </p:cNvCxnSpPr>
          <p:nvPr/>
        </p:nvCxnSpPr>
        <p:spPr bwMode="auto">
          <a:xfrm rot="5399976" flipH="0" flipV="1">
            <a:off x="9407619" y="3252297"/>
            <a:ext cx="361188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0" name=""/>
          <p:cNvCxnSpPr>
            <a:cxnSpLocks/>
            <a:stCxn id="1385587675" idx="2"/>
            <a:endCxn id="177698548" idx="0"/>
          </p:cNvCxnSpPr>
          <p:nvPr/>
        </p:nvCxnSpPr>
        <p:spPr bwMode="auto">
          <a:xfrm rot="5399976" flipH="0" flipV="0">
            <a:off x="8878881" y="2723559"/>
            <a:ext cx="361188" cy="1057474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0" name=""/>
          <p:cNvCxnSpPr>
            <a:cxnSpLocks/>
            <a:stCxn id="1385587675" idx="2"/>
            <a:endCxn id="1405570019" idx="0"/>
          </p:cNvCxnSpPr>
          <p:nvPr/>
        </p:nvCxnSpPr>
        <p:spPr bwMode="auto">
          <a:xfrm rot="5399976" flipH="0" flipV="1">
            <a:off x="9930987" y="2728928"/>
            <a:ext cx="361188" cy="1046737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0" name=""/>
          <p:cNvCxnSpPr>
            <a:cxnSpLocks/>
            <a:stCxn id="177698548" idx="2"/>
            <a:endCxn id="1994145483" idx="0"/>
          </p:cNvCxnSpPr>
          <p:nvPr/>
        </p:nvCxnSpPr>
        <p:spPr bwMode="auto">
          <a:xfrm rot="5399976" flipH="0" flipV="1">
            <a:off x="8916760" y="3291068"/>
            <a:ext cx="282911" cy="1054955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0" name=""/>
          <p:cNvCxnSpPr>
            <a:cxnSpLocks/>
            <a:stCxn id="1757265791" idx="2"/>
            <a:endCxn id="1994145483" idx="0"/>
          </p:cNvCxnSpPr>
          <p:nvPr/>
        </p:nvCxnSpPr>
        <p:spPr bwMode="auto">
          <a:xfrm rot="5399976" flipH="0" flipV="0">
            <a:off x="9445497" y="3818547"/>
            <a:ext cx="282911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0" name=""/>
          <p:cNvCxnSpPr>
            <a:cxnSpLocks/>
            <a:stCxn id="1405570019" idx="2"/>
            <a:endCxn id="1994145483" idx="0"/>
          </p:cNvCxnSpPr>
          <p:nvPr/>
        </p:nvCxnSpPr>
        <p:spPr bwMode="auto">
          <a:xfrm rot="5399976" flipH="0" flipV="0">
            <a:off x="9968866" y="3293919"/>
            <a:ext cx="282911" cy="1049256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0" name=""/>
          <p:cNvCxnSpPr>
            <a:cxnSpLocks/>
            <a:stCxn id="1994145483" idx="2"/>
            <a:endCxn id="1923080249" idx="0"/>
          </p:cNvCxnSpPr>
          <p:nvPr/>
        </p:nvCxnSpPr>
        <p:spPr bwMode="auto">
          <a:xfrm rot="5399976" flipH="0" flipV="1">
            <a:off x="9451393" y="4343184"/>
            <a:ext cx="277959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7585455" name=""/>
          <p:cNvSpPr txBox="1"/>
          <p:nvPr/>
        </p:nvSpPr>
        <p:spPr bwMode="auto">
          <a:xfrm flipH="0" flipV="0">
            <a:off x="5912551" y="2221971"/>
            <a:ext cx="1440571" cy="25943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100"/>
              <a:t>MPI_Send_init</a:t>
            </a:r>
            <a:endParaRPr sz="1100"/>
          </a:p>
        </p:txBody>
      </p:sp>
      <p:sp>
        <p:nvSpPr>
          <p:cNvPr id="475821475" name=""/>
          <p:cNvSpPr txBox="1"/>
          <p:nvPr/>
        </p:nvSpPr>
        <p:spPr bwMode="auto">
          <a:xfrm flipH="0" flipV="0">
            <a:off x="5912551" y="2827500"/>
            <a:ext cx="1445249" cy="25943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100"/>
              <a:t>MPI_Start</a:t>
            </a:r>
            <a:endParaRPr sz="1100"/>
          </a:p>
        </p:txBody>
      </p:sp>
      <p:sp>
        <p:nvSpPr>
          <p:cNvPr id="199768690" name=""/>
          <p:cNvSpPr txBox="1"/>
          <p:nvPr/>
        </p:nvSpPr>
        <p:spPr bwMode="auto">
          <a:xfrm flipH="0" flipV="0">
            <a:off x="5906792" y="3960002"/>
            <a:ext cx="1454610" cy="25943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100"/>
              <a:t>MPI_Wait</a:t>
            </a:r>
            <a:endParaRPr sz="1100"/>
          </a:p>
        </p:txBody>
      </p:sp>
      <p:sp>
        <p:nvSpPr>
          <p:cNvPr id="643469290" name=""/>
          <p:cNvSpPr txBox="1"/>
          <p:nvPr/>
        </p:nvSpPr>
        <p:spPr bwMode="auto">
          <a:xfrm flipH="0" flipV="0">
            <a:off x="5912551" y="4482162"/>
            <a:ext cx="1458930" cy="25943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100"/>
              <a:t>MPI_Request_free</a:t>
            </a:r>
            <a:endParaRPr sz="1100"/>
          </a:p>
        </p:txBody>
      </p:sp>
      <p:cxnSp>
        <p:nvCxnSpPr>
          <p:cNvPr id="245472383" name=""/>
          <p:cNvCxnSpPr>
            <a:cxnSpLocks/>
          </p:cNvCxnSpPr>
          <p:nvPr/>
        </p:nvCxnSpPr>
        <p:spPr bwMode="auto">
          <a:xfrm rot="5399942" flipH="0" flipV="1">
            <a:off x="6452894" y="2646837"/>
            <a:ext cx="361329" cy="0"/>
          </a:xfrm>
          <a:prstGeom prst="line">
            <a:avLst/>
          </a:prstGeom>
          <a:ln w="12699" cap="flat" cmpd="sng" algn="ctr">
            <a:solidFill>
              <a:schemeClr val="tx1">
                <a:lumMod val="94901"/>
                <a:lumOff val="5099"/>
              </a:schemeClr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6842129" name=""/>
          <p:cNvCxnSpPr>
            <a:cxnSpLocks/>
            <a:stCxn id="475821475" idx="2"/>
          </p:cNvCxnSpPr>
          <p:nvPr/>
        </p:nvCxnSpPr>
        <p:spPr bwMode="auto">
          <a:xfrm rot="5399976" flipH="0" flipV="0">
            <a:off x="6190217" y="3515852"/>
            <a:ext cx="888302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7491273" name=""/>
          <p:cNvCxnSpPr>
            <a:cxnSpLocks/>
          </p:cNvCxnSpPr>
          <p:nvPr/>
        </p:nvCxnSpPr>
        <p:spPr bwMode="auto">
          <a:xfrm rot="5399942" flipH="0" flipV="1">
            <a:off x="6498179" y="4343184"/>
            <a:ext cx="277958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8986911" name=""/>
          <p:cNvSpPr txBox="1"/>
          <p:nvPr/>
        </p:nvSpPr>
        <p:spPr bwMode="auto">
          <a:xfrm flipH="0" flipV="0">
            <a:off x="1093627" y="2221308"/>
            <a:ext cx="1445971" cy="25943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100"/>
              <a:t>Initialization</a:t>
            </a:r>
            <a:endParaRPr sz="1100"/>
          </a:p>
        </p:txBody>
      </p:sp>
      <p:sp>
        <p:nvSpPr>
          <p:cNvPr id="934217185" name=""/>
          <p:cNvSpPr txBox="1"/>
          <p:nvPr/>
        </p:nvSpPr>
        <p:spPr bwMode="auto">
          <a:xfrm flipH="0" flipV="0">
            <a:off x="1093627" y="2826837"/>
            <a:ext cx="1448129" cy="25943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100"/>
              <a:t>Starting</a:t>
            </a:r>
            <a:endParaRPr sz="1100"/>
          </a:p>
        </p:txBody>
      </p:sp>
      <p:sp>
        <p:nvSpPr>
          <p:cNvPr id="1942472727" name=""/>
          <p:cNvSpPr txBox="1"/>
          <p:nvPr/>
        </p:nvSpPr>
        <p:spPr bwMode="auto">
          <a:xfrm flipH="0" flipV="0">
            <a:off x="1087868" y="3959338"/>
            <a:ext cx="1458570" cy="25943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100"/>
              <a:t>Completion</a:t>
            </a:r>
            <a:endParaRPr sz="1100"/>
          </a:p>
        </p:txBody>
      </p:sp>
      <p:sp>
        <p:nvSpPr>
          <p:cNvPr id="535211379" name=""/>
          <p:cNvSpPr txBox="1"/>
          <p:nvPr/>
        </p:nvSpPr>
        <p:spPr bwMode="auto">
          <a:xfrm flipH="0" flipV="0">
            <a:off x="1093627" y="4481498"/>
            <a:ext cx="1461450" cy="259439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100"/>
              <a:t>Freeing</a:t>
            </a:r>
            <a:endParaRPr sz="1100"/>
          </a:p>
        </p:txBody>
      </p:sp>
      <p:cxnSp>
        <p:nvCxnSpPr>
          <p:cNvPr id="1190345329" name=""/>
          <p:cNvCxnSpPr>
            <a:cxnSpLocks/>
          </p:cNvCxnSpPr>
          <p:nvPr/>
        </p:nvCxnSpPr>
        <p:spPr bwMode="auto">
          <a:xfrm rot="5399942" flipH="0" flipV="1">
            <a:off x="1633970" y="2646173"/>
            <a:ext cx="361329" cy="0"/>
          </a:xfrm>
          <a:prstGeom prst="line">
            <a:avLst/>
          </a:prstGeom>
          <a:ln w="12699" cap="flat" cmpd="sng" algn="ctr">
            <a:solidFill>
              <a:schemeClr val="tx1">
                <a:lumMod val="94901"/>
                <a:lumOff val="5099"/>
              </a:schemeClr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9283595" name=""/>
          <p:cNvCxnSpPr>
            <a:cxnSpLocks/>
          </p:cNvCxnSpPr>
          <p:nvPr/>
        </p:nvCxnSpPr>
        <p:spPr bwMode="auto">
          <a:xfrm rot="5399976" flipH="0" flipV="0">
            <a:off x="1371293" y="3515187"/>
            <a:ext cx="888302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3622424" name=""/>
          <p:cNvCxnSpPr>
            <a:cxnSpLocks/>
          </p:cNvCxnSpPr>
          <p:nvPr/>
        </p:nvCxnSpPr>
        <p:spPr bwMode="auto">
          <a:xfrm rot="5399942" flipH="0" flipV="1">
            <a:off x="1679255" y="4342519"/>
            <a:ext cx="277958" cy="0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solid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5582942" name="Rectangle 2065582942"/>
          <p:cNvSpPr txBox="1"/>
          <p:nvPr/>
        </p:nvSpPr>
        <p:spPr bwMode="auto">
          <a:xfrm rot="0" flipH="0" flipV="0">
            <a:off x="3510000" y="2221200"/>
            <a:ext cx="1451372" cy="2505162"/>
          </a:xfrm>
          <a:prstGeom prst="rect">
            <a:avLst/>
          </a:prstGeom>
          <a:noFill/>
          <a:ln w="12699">
            <a:solidFill>
              <a:schemeClr val="accent1">
                <a:lumMod val="50196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Autofit/>
          </a:bodyPr>
          <a:p>
            <a:pPr algn="ctr">
              <a:defRPr/>
            </a:pPr>
            <a:r>
              <a:rPr sz="1100"/>
              <a:t>MPI_Send</a:t>
            </a:r>
            <a:endParaRPr sz="1100"/>
          </a:p>
        </p:txBody>
      </p:sp>
      <p:cxnSp>
        <p:nvCxnSpPr>
          <p:cNvPr id="62875289" name=""/>
          <p:cNvCxnSpPr>
            <a:cxnSpLocks/>
          </p:cNvCxnSpPr>
          <p:nvPr/>
        </p:nvCxnSpPr>
        <p:spPr bwMode="auto">
          <a:xfrm rot="5399942" flipH="1" flipV="0">
            <a:off x="5374509" y="3492661"/>
            <a:ext cx="1376037" cy="45720"/>
          </a:xfrm>
          <a:prstGeom prst="bentConnector5">
            <a:avLst>
              <a:gd name="adj1" fmla="val -7699"/>
              <a:gd name="adj2" fmla="val 1220226"/>
              <a:gd name="adj3" fmla="val 112390"/>
            </a:avLst>
          </a:prstGeom>
          <a:ln w="12699" cap="flat" cmpd="sng" algn="ctr">
            <a:solidFill>
              <a:srgbClr val="000000"/>
            </a:solidFill>
            <a:prstDash val="sysDot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2213808" name=""/>
          <p:cNvCxnSpPr>
            <a:cxnSpLocks/>
          </p:cNvCxnSpPr>
          <p:nvPr/>
        </p:nvCxnSpPr>
        <p:spPr bwMode="auto">
          <a:xfrm rot="5399942" flipH="1" flipV="0">
            <a:off x="8266574" y="3493325"/>
            <a:ext cx="1376037" cy="45720"/>
          </a:xfrm>
          <a:prstGeom prst="bentConnector5">
            <a:avLst>
              <a:gd name="adj1" fmla="val -7699"/>
              <a:gd name="adj2" fmla="val 2129161"/>
              <a:gd name="adj3" fmla="val 112390"/>
            </a:avLst>
          </a:prstGeom>
          <a:ln w="12699" cap="flat" cmpd="sng" algn="ctr">
            <a:solidFill>
              <a:srgbClr val="000000"/>
            </a:solidFill>
            <a:prstDash val="sysDot"/>
            <a:miter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9572510" name=""/>
          <p:cNvSpPr txBox="1"/>
          <p:nvPr/>
        </p:nvSpPr>
        <p:spPr bwMode="auto">
          <a:xfrm flipH="0" flipV="0">
            <a:off x="991474" y="4925784"/>
            <a:ext cx="1695277" cy="3051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400" b="1"/>
              <a:t>Transfer phases</a:t>
            </a:r>
            <a:endParaRPr sz="1400" b="1"/>
          </a:p>
        </p:txBody>
      </p:sp>
      <p:sp>
        <p:nvSpPr>
          <p:cNvPr id="93650414" name=""/>
          <p:cNvSpPr txBox="1"/>
          <p:nvPr/>
        </p:nvSpPr>
        <p:spPr bwMode="auto">
          <a:xfrm flipH="0" flipV="0">
            <a:off x="3398846" y="4968444"/>
            <a:ext cx="1687717" cy="3051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400" b="1"/>
              <a:t>Blocking Send</a:t>
            </a:r>
            <a:endParaRPr sz="1400" b="1"/>
          </a:p>
        </p:txBody>
      </p:sp>
      <p:sp>
        <p:nvSpPr>
          <p:cNvPr id="1675688729" name=""/>
          <p:cNvSpPr txBox="1"/>
          <p:nvPr/>
        </p:nvSpPr>
        <p:spPr bwMode="auto">
          <a:xfrm flipH="0" flipV="0">
            <a:off x="5627037" y="4968444"/>
            <a:ext cx="2029959" cy="7318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400" b="1"/>
              <a:t>Persistent Send</a:t>
            </a:r>
            <a:endParaRPr sz="1400" b="1"/>
          </a:p>
          <a:p>
            <a:pPr algn="ctr">
              <a:defRPr/>
            </a:pPr>
            <a:r>
              <a:rPr sz="1400" b="1"/>
              <a:t>(similar: Nonblocking Isend)</a:t>
            </a:r>
            <a:endParaRPr sz="1400" b="1"/>
          </a:p>
        </p:txBody>
      </p:sp>
      <p:sp>
        <p:nvSpPr>
          <p:cNvPr id="392987919" name=""/>
          <p:cNvSpPr txBox="1"/>
          <p:nvPr/>
        </p:nvSpPr>
        <p:spPr bwMode="auto">
          <a:xfrm flipH="0" flipV="0">
            <a:off x="8753532" y="4968444"/>
            <a:ext cx="1704637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400" b="1"/>
              <a:t>Partitioned Send</a:t>
            </a:r>
            <a:endParaRPr sz="1400" b="1"/>
          </a:p>
          <a:p>
            <a:pPr algn="ctr">
              <a:defRPr/>
            </a:pPr>
            <a:r>
              <a:rPr sz="1400" b="1"/>
              <a:t>(since MPI-4.0)</a:t>
            </a:r>
            <a:endParaRPr sz="1400" b="1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8986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217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9572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2472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211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0345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9283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3622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5582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50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585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821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768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469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472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842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749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75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5688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9874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698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7265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5570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4145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3080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213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987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5587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_rels/theme3.xml.rels><?xml version="1.0" encoding="UTF-8" standalone="yes"?><Relationships xmlns="http://schemas.openxmlformats.org/package/2006/relationships"></Relationships>
</file>

<file path=ppt/theme/_rels/theme4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">
  <a:themeElements>
    <a:clrScheme name="HLRS-Farben">
      <a:dk1>
        <a:srgbClr val="000000"/>
      </a:dk1>
      <a:lt1>
        <a:srgbClr val="FFFFFF"/>
      </a:lt1>
      <a:dk2>
        <a:srgbClr val="1D3C91"/>
      </a:dk2>
      <a:lt2>
        <a:srgbClr val="FFFFFF"/>
      </a:lt2>
      <a:accent1>
        <a:srgbClr val="00B2E9"/>
      </a:accent1>
      <a:accent2>
        <a:srgbClr val="F8EA41"/>
      </a:accent2>
      <a:accent3>
        <a:srgbClr val="BBD037"/>
      </a:accent3>
      <a:accent4>
        <a:srgbClr val="E84615"/>
      </a:accent4>
      <a:accent5>
        <a:srgbClr val="A2D6D9"/>
      </a:accent5>
      <a:accent6>
        <a:srgbClr val="1D3C91"/>
      </a:accent6>
      <a:hlink>
        <a:srgbClr val="1D3C91"/>
      </a:hlink>
      <a:folHlink>
        <a:srgbClr val="00B2E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">
  <a:themeElements>
    <a:clrScheme name="HLRS-Farben">
      <a:dk1>
        <a:srgbClr val="000000"/>
      </a:dk1>
      <a:lt1>
        <a:srgbClr val="FFFFFF"/>
      </a:lt1>
      <a:dk2>
        <a:srgbClr val="1D3C91"/>
      </a:dk2>
      <a:lt2>
        <a:srgbClr val="FFFFFF"/>
      </a:lt2>
      <a:accent1>
        <a:srgbClr val="00B2E9"/>
      </a:accent1>
      <a:accent2>
        <a:srgbClr val="F8EA41"/>
      </a:accent2>
      <a:accent3>
        <a:srgbClr val="BBD037"/>
      </a:accent3>
      <a:accent4>
        <a:srgbClr val="E84615"/>
      </a:accent4>
      <a:accent5>
        <a:srgbClr val="A2D6D9"/>
      </a:accent5>
      <a:accent6>
        <a:srgbClr val="1D3C91"/>
      </a:accent6>
      <a:hlink>
        <a:srgbClr val="1D3C91"/>
      </a:hlink>
      <a:folHlink>
        <a:srgbClr val="00B2E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/>
        </a:gradFill>
      </a:bgFillStyleLst>
    </a:fmtScheme>
  </a:themeElements>
  <a:objectDefaults/>
</a:theme>
</file>

<file path=ppt/theme/theme3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rgbClr val="000000"/>
      </a:dk1>
      <a:lt1>
        <a:srgbClr val="FFFFFF"/>
      </a:lt1>
      <a:dk2>
        <a:srgbClr val="1D3C91"/>
      </a:dk2>
      <a:lt2>
        <a:srgbClr val="FFFFFF"/>
      </a:lt2>
      <a:accent1>
        <a:srgbClr val="00B2E9"/>
      </a:accent1>
      <a:accent2>
        <a:srgbClr val="F8EA41"/>
      </a:accent2>
      <a:accent3>
        <a:srgbClr val="BBD037"/>
      </a:accent3>
      <a:accent4>
        <a:srgbClr val="E84615"/>
      </a:accent4>
      <a:accent5>
        <a:srgbClr val="A2D6D9"/>
      </a:accent5>
      <a:accent6>
        <a:srgbClr val="1D3C91"/>
      </a:accent6>
      <a:hlink>
        <a:srgbClr val="1D3C91"/>
      </a:hlink>
      <a:folHlink>
        <a:srgbClr val="00B2E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/>
        </a:gradFill>
      </a:bgFillStyleLst>
    </a:fmtScheme>
  </a:themeElements>
  <a:objectDefaults/>
</a:theme>
</file>

<file path=ppt/theme/theme4.xml><?xml version="1.0" encoding="utf-8"?>
<a:theme xmlns:a="http://schemas.openxmlformats.org/drawingml/2006/main" xmlns:r="http://schemas.openxmlformats.org/officeDocument/2006/relationships" xmlns:p="http://schemas.openxmlformats.org/presentationml/2006/main" name="Office">
  <a:themeElements>
    <a:clrScheme name="HLRS-Farben">
      <a:dk1>
        <a:srgbClr val="000000"/>
      </a:dk1>
      <a:lt1>
        <a:srgbClr val="FFFFFF"/>
      </a:lt1>
      <a:dk2>
        <a:srgbClr val="1D3C91"/>
      </a:dk2>
      <a:lt2>
        <a:srgbClr val="FFFFFF"/>
      </a:lt2>
      <a:accent1>
        <a:srgbClr val="00B2E9"/>
      </a:accent1>
      <a:accent2>
        <a:srgbClr val="F8EA41"/>
      </a:accent2>
      <a:accent3>
        <a:srgbClr val="BBD037"/>
      </a:accent3>
      <a:accent4>
        <a:srgbClr val="E84615"/>
      </a:accent4>
      <a:accent5>
        <a:srgbClr val="A2D6D9"/>
      </a:accent5>
      <a:accent6>
        <a:srgbClr val="1D3C91"/>
      </a:accent6>
      <a:hlink>
        <a:srgbClr val="1D3C91"/>
      </a:hlink>
      <a:folHlink>
        <a:srgbClr val="00B2E9"/>
      </a:folHlink>
    </a:clrScheme>
    <a:fontScheme name="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ONLYOFFICE/8.1.0.169</Application>
  <DocSecurity>0</DocSecurity>
  <PresentationFormat/>
  <Paragraphs>0</Paragraphs>
  <Slides>52</Slides>
  <Notes>52</Notes>
  <HiddenSlides>0</HiddenSlides>
  <MMClips>2</MMClips>
  <ScaleCrop>0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52</vt:i4>
      </vt:variant>
    </vt:vector>
  </HeadingPairs>
  <TitlesOfParts>
    <vt:vector size="55" baseType="lpstr">
      <vt:lpstr>Theme 1</vt:lpstr>
      <vt:lpstr>Theme 2</vt:lpstr>
      <vt:lpstr>Theme 3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Axel Schneewind</dc:creator>
  <cp:keywords/>
  <dc:description/>
  <dc:identifier/>
  <dc:language>de-DE</dc:language>
  <cp:lastModifiedBy/>
  <cp:revision>165</cp:revision>
  <dcterms:created xsi:type="dcterms:W3CDTF">2023-01-30T20:10:20Z</dcterms:created>
  <dcterms:modified xsi:type="dcterms:W3CDTF">2024-07-30T17:43:25Z</dcterms:modified>
  <cp:category/>
  <cp:contentStatus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Breitbild</vt:lpwstr>
  </property>
  <property fmtid="{D5CDD505-2E9C-101B-9397-08002B2CF9AE}" pid="3" name="Slides">
    <vt:i4>8</vt:i4>
  </property>
</Properties>
</file>